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8" r:id="rId4"/>
  </p:sldMasterIdLst>
  <p:notesMasterIdLst>
    <p:notesMasterId r:id="rId54"/>
  </p:notesMasterIdLst>
  <p:handoutMasterIdLst>
    <p:handoutMasterId r:id="rId55"/>
  </p:handoutMasterIdLst>
  <p:sldIdLst>
    <p:sldId id="305" r:id="rId5"/>
    <p:sldId id="588" r:id="rId6"/>
    <p:sldId id="589" r:id="rId7"/>
    <p:sldId id="319" r:id="rId8"/>
    <p:sldId id="548" r:id="rId9"/>
    <p:sldId id="422" r:id="rId10"/>
    <p:sldId id="423" r:id="rId11"/>
    <p:sldId id="568" r:id="rId12"/>
    <p:sldId id="567" r:id="rId13"/>
    <p:sldId id="549" r:id="rId14"/>
    <p:sldId id="533" r:id="rId15"/>
    <p:sldId id="550" r:id="rId16"/>
    <p:sldId id="551" r:id="rId17"/>
    <p:sldId id="552" r:id="rId18"/>
    <p:sldId id="553" r:id="rId19"/>
    <p:sldId id="554" r:id="rId20"/>
    <p:sldId id="537" r:id="rId21"/>
    <p:sldId id="555" r:id="rId22"/>
    <p:sldId id="563" r:id="rId23"/>
    <p:sldId id="559" r:id="rId24"/>
    <p:sldId id="560" r:id="rId25"/>
    <p:sldId id="565" r:id="rId26"/>
    <p:sldId id="590" r:id="rId27"/>
    <p:sldId id="535" r:id="rId28"/>
    <p:sldId id="447" r:id="rId29"/>
    <p:sldId id="561" r:id="rId30"/>
    <p:sldId id="448" r:id="rId31"/>
    <p:sldId id="429" r:id="rId32"/>
    <p:sldId id="348" r:id="rId33"/>
    <p:sldId id="435" r:id="rId34"/>
    <p:sldId id="546" r:id="rId35"/>
    <p:sldId id="591" r:id="rId36"/>
    <p:sldId id="571" r:id="rId37"/>
    <p:sldId id="540" r:id="rId38"/>
    <p:sldId id="578" r:id="rId39"/>
    <p:sldId id="574" r:id="rId40"/>
    <p:sldId id="594" r:id="rId41"/>
    <p:sldId id="579" r:id="rId42"/>
    <p:sldId id="575" r:id="rId43"/>
    <p:sldId id="593" r:id="rId44"/>
    <p:sldId id="580" r:id="rId45"/>
    <p:sldId id="576" r:id="rId46"/>
    <p:sldId id="592" r:id="rId47"/>
    <p:sldId id="581" r:id="rId48"/>
    <p:sldId id="577" r:id="rId49"/>
    <p:sldId id="595" r:id="rId50"/>
    <p:sldId id="582" r:id="rId51"/>
    <p:sldId id="587" r:id="rId52"/>
    <p:sldId id="583" r:id="rId53"/>
  </p:sldIdLst>
  <p:sldSz cx="9144000" cy="5143500" type="screen16x9"/>
  <p:notesSz cx="6797675" cy="9926638"/>
  <p:defaultTextStyle>
    <a:defPPr>
      <a:defRPr lang="nn-NO"/>
    </a:defPPr>
    <a:lvl1pPr algn="l" defTabSz="43815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38150" indent="19050" algn="l" defTabSz="43815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877888" indent="36513" algn="l" defTabSz="43815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17625" indent="53975" algn="l" defTabSz="43815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757363" indent="71438" algn="l" defTabSz="43815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ED0345-3ECC-4A91-A404-46C09F5D1071}" v="2" dt="2022-11-17T10:28:37.6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sfarg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iddels stil 4 - uthevin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Middels sti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DBED569-4797-4DF1-A0F4-6AAB3CD982D8}" styleName="Lys stil 3 - utheving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ys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ys stil 1 - uthev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10" autoAdjust="0"/>
  </p:normalViewPr>
  <p:slideViewPr>
    <p:cSldViewPr snapToGrid="0" snapToObjects="1">
      <p:cViewPr varScale="1">
        <p:scale>
          <a:sx n="158" d="100"/>
          <a:sy n="158" d="100"/>
        </p:scale>
        <p:origin x="5622" y="1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ode Haugskott" userId="c8463773-5776-41c7-9789-dae1041bd529" providerId="ADAL" clId="{0DED0345-3ECC-4A91-A404-46C09F5D1071}"/>
    <pc:docChg chg="custSel modSld">
      <pc:chgData name="Frode Haugskott" userId="c8463773-5776-41c7-9789-dae1041bd529" providerId="ADAL" clId="{0DED0345-3ECC-4A91-A404-46C09F5D1071}" dt="2022-11-17T10:28:43.545" v="8" actId="478"/>
      <pc:docMkLst>
        <pc:docMk/>
      </pc:docMkLst>
      <pc:sldChg chg="delSp mod">
        <pc:chgData name="Frode Haugskott" userId="c8463773-5776-41c7-9789-dae1041bd529" providerId="ADAL" clId="{0DED0345-3ECC-4A91-A404-46C09F5D1071}" dt="2022-11-17T10:28:10.969" v="2" actId="478"/>
        <pc:sldMkLst>
          <pc:docMk/>
          <pc:sldMk cId="3920357681" sldId="548"/>
        </pc:sldMkLst>
        <pc:picChg chg="del">
          <ac:chgData name="Frode Haugskott" userId="c8463773-5776-41c7-9789-dae1041bd529" providerId="ADAL" clId="{0DED0345-3ECC-4A91-A404-46C09F5D1071}" dt="2022-11-17T10:28:10.969" v="2" actId="478"/>
          <ac:picMkLst>
            <pc:docMk/>
            <pc:sldMk cId="3920357681" sldId="548"/>
            <ac:picMk id="10" creationId="{DE83D5D4-0CBE-4C53-B129-6C88BB8DCFDC}"/>
          </ac:picMkLst>
        </pc:picChg>
      </pc:sldChg>
      <pc:sldChg chg="delSp mod">
        <pc:chgData name="Frode Haugskott" userId="c8463773-5776-41c7-9789-dae1041bd529" providerId="ADAL" clId="{0DED0345-3ECC-4A91-A404-46C09F5D1071}" dt="2022-11-17T10:28:25.350" v="5" actId="478"/>
        <pc:sldMkLst>
          <pc:docMk/>
          <pc:sldMk cId="3056555420" sldId="561"/>
        </pc:sldMkLst>
        <pc:picChg chg="del">
          <ac:chgData name="Frode Haugskott" userId="c8463773-5776-41c7-9789-dae1041bd529" providerId="ADAL" clId="{0DED0345-3ECC-4A91-A404-46C09F5D1071}" dt="2022-11-17T10:28:25.350" v="5" actId="478"/>
          <ac:picMkLst>
            <pc:docMk/>
            <pc:sldMk cId="3056555420" sldId="561"/>
            <ac:picMk id="6" creationId="{F2C8C6D3-E04F-4CF8-BA20-7DDDAA21BE11}"/>
          </ac:picMkLst>
        </pc:picChg>
      </pc:sldChg>
      <pc:sldChg chg="delSp mod">
        <pc:chgData name="Frode Haugskott" userId="c8463773-5776-41c7-9789-dae1041bd529" providerId="ADAL" clId="{0DED0345-3ECC-4A91-A404-46C09F5D1071}" dt="2022-11-17T10:28:17.260" v="3" actId="478"/>
        <pc:sldMkLst>
          <pc:docMk/>
          <pc:sldMk cId="3829913022" sldId="563"/>
        </pc:sldMkLst>
        <pc:picChg chg="del">
          <ac:chgData name="Frode Haugskott" userId="c8463773-5776-41c7-9789-dae1041bd529" providerId="ADAL" clId="{0DED0345-3ECC-4A91-A404-46C09F5D1071}" dt="2022-11-17T10:28:17.260" v="3" actId="478"/>
          <ac:picMkLst>
            <pc:docMk/>
            <pc:sldMk cId="3829913022" sldId="563"/>
            <ac:picMk id="5" creationId="{7FD346F9-8EF6-447D-B764-D09E70CE6295}"/>
          </ac:picMkLst>
        </pc:picChg>
      </pc:sldChg>
      <pc:sldChg chg="delSp mod">
        <pc:chgData name="Frode Haugskott" userId="c8463773-5776-41c7-9789-dae1041bd529" providerId="ADAL" clId="{0DED0345-3ECC-4A91-A404-46C09F5D1071}" dt="2022-11-17T10:28:43.545" v="8" actId="478"/>
        <pc:sldMkLst>
          <pc:docMk/>
          <pc:sldMk cId="2241624115" sldId="583"/>
        </pc:sldMkLst>
        <pc:picChg chg="del">
          <ac:chgData name="Frode Haugskott" userId="c8463773-5776-41c7-9789-dae1041bd529" providerId="ADAL" clId="{0DED0345-3ECC-4A91-A404-46C09F5D1071}" dt="2022-11-17T10:28:43.545" v="8" actId="478"/>
          <ac:picMkLst>
            <pc:docMk/>
            <pc:sldMk cId="2241624115" sldId="583"/>
            <ac:picMk id="5" creationId="{F019624A-4B3E-4008-9100-9118CAE22660}"/>
          </ac:picMkLst>
        </pc:picChg>
      </pc:sldChg>
      <pc:sldChg chg="delSp mod">
        <pc:chgData name="Frode Haugskott" userId="c8463773-5776-41c7-9789-dae1041bd529" providerId="ADAL" clId="{0DED0345-3ECC-4A91-A404-46C09F5D1071}" dt="2022-11-17T10:28:04.586" v="0" actId="478"/>
        <pc:sldMkLst>
          <pc:docMk/>
          <pc:sldMk cId="80072376" sldId="588"/>
        </pc:sldMkLst>
        <pc:picChg chg="del">
          <ac:chgData name="Frode Haugskott" userId="c8463773-5776-41c7-9789-dae1041bd529" providerId="ADAL" clId="{0DED0345-3ECC-4A91-A404-46C09F5D1071}" dt="2022-11-17T10:28:04.586" v="0" actId="478"/>
          <ac:picMkLst>
            <pc:docMk/>
            <pc:sldMk cId="80072376" sldId="588"/>
            <ac:picMk id="4" creationId="{51AB120F-0EE6-47B8-92CD-58AB8C7D64F6}"/>
          </ac:picMkLst>
        </pc:picChg>
      </pc:sldChg>
      <pc:sldChg chg="delSp mod">
        <pc:chgData name="Frode Haugskott" userId="c8463773-5776-41c7-9789-dae1041bd529" providerId="ADAL" clId="{0DED0345-3ECC-4A91-A404-46C09F5D1071}" dt="2022-11-17T10:28:06.965" v="1" actId="478"/>
        <pc:sldMkLst>
          <pc:docMk/>
          <pc:sldMk cId="779686539" sldId="589"/>
        </pc:sldMkLst>
        <pc:picChg chg="del">
          <ac:chgData name="Frode Haugskott" userId="c8463773-5776-41c7-9789-dae1041bd529" providerId="ADAL" clId="{0DED0345-3ECC-4A91-A404-46C09F5D1071}" dt="2022-11-17T10:28:06.965" v="1" actId="478"/>
          <ac:picMkLst>
            <pc:docMk/>
            <pc:sldMk cId="779686539" sldId="589"/>
            <ac:picMk id="5" creationId="{542227BA-3ABD-4D8F-9EDF-53B7EABCA192}"/>
          </ac:picMkLst>
        </pc:picChg>
      </pc:sldChg>
      <pc:sldChg chg="delSp">
        <pc:chgData name="Frode Haugskott" userId="c8463773-5776-41c7-9789-dae1041bd529" providerId="ADAL" clId="{0DED0345-3ECC-4A91-A404-46C09F5D1071}" dt="2022-11-17T10:28:22.131" v="4" actId="478"/>
        <pc:sldMkLst>
          <pc:docMk/>
          <pc:sldMk cId="1282689004" sldId="590"/>
        </pc:sldMkLst>
        <pc:picChg chg="del">
          <ac:chgData name="Frode Haugskott" userId="c8463773-5776-41c7-9789-dae1041bd529" providerId="ADAL" clId="{0DED0345-3ECC-4A91-A404-46C09F5D1071}" dt="2022-11-17T10:28:22.131" v="4" actId="478"/>
          <ac:picMkLst>
            <pc:docMk/>
            <pc:sldMk cId="1282689004" sldId="590"/>
            <ac:picMk id="3074" creationId="{DFDD823E-BB39-4864-B071-3A6DDF97620C}"/>
          </ac:picMkLst>
        </pc:picChg>
      </pc:sldChg>
      <pc:sldChg chg="delSp mod">
        <pc:chgData name="Frode Haugskott" userId="c8463773-5776-41c7-9789-dae1041bd529" providerId="ADAL" clId="{0DED0345-3ECC-4A91-A404-46C09F5D1071}" dt="2022-11-17T10:28:31.990" v="6" actId="478"/>
        <pc:sldMkLst>
          <pc:docMk/>
          <pc:sldMk cId="1763467411" sldId="591"/>
        </pc:sldMkLst>
        <pc:picChg chg="del">
          <ac:chgData name="Frode Haugskott" userId="c8463773-5776-41c7-9789-dae1041bd529" providerId="ADAL" clId="{0DED0345-3ECC-4A91-A404-46C09F5D1071}" dt="2022-11-17T10:28:31.990" v="6" actId="478"/>
          <ac:picMkLst>
            <pc:docMk/>
            <pc:sldMk cId="1763467411" sldId="591"/>
            <ac:picMk id="8" creationId="{2F66836B-CB79-43FA-8187-FE0A8C5D23D9}"/>
          </ac:picMkLst>
        </pc:picChg>
      </pc:sldChg>
      <pc:sldChg chg="delSp">
        <pc:chgData name="Frode Haugskott" userId="c8463773-5776-41c7-9789-dae1041bd529" providerId="ADAL" clId="{0DED0345-3ECC-4A91-A404-46C09F5D1071}" dt="2022-11-17T10:28:37.671" v="7" actId="478"/>
        <pc:sldMkLst>
          <pc:docMk/>
          <pc:sldMk cId="3899735287" sldId="594"/>
        </pc:sldMkLst>
        <pc:picChg chg="del">
          <ac:chgData name="Frode Haugskott" userId="c8463773-5776-41c7-9789-dae1041bd529" providerId="ADAL" clId="{0DED0345-3ECC-4A91-A404-46C09F5D1071}" dt="2022-11-17T10:28:37.671" v="7" actId="478"/>
          <ac:picMkLst>
            <pc:docMk/>
            <pc:sldMk cId="3899735287" sldId="594"/>
            <ac:picMk id="1026" creationId="{47EB9A57-3874-4700-9CE1-6C11811B8DD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095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 defTabSz="438785">
              <a:defRPr sz="1200">
                <a:latin typeface="Calibri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32" y="0"/>
            <a:ext cx="2945660" cy="496095"/>
          </a:xfrm>
          <a:prstGeom prst="rect">
            <a:avLst/>
          </a:prstGeom>
        </p:spPr>
        <p:txBody>
          <a:bodyPr vert="horz" wrap="square" lIns="91275" tIns="45638" rIns="91275" bIns="4563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97E79827-4254-446E-A224-1DA23A16A3EE}" type="datetimeFigureOut">
              <a:rPr lang="nb-NO"/>
              <a:pPr/>
              <a:t>17.11.2022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959"/>
            <a:ext cx="2945660" cy="496094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 defTabSz="438785">
              <a:defRPr sz="1200">
                <a:latin typeface="Calibri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32" y="9428959"/>
            <a:ext cx="2945660" cy="496094"/>
          </a:xfrm>
          <a:prstGeom prst="rect">
            <a:avLst/>
          </a:prstGeom>
        </p:spPr>
        <p:txBody>
          <a:bodyPr vert="horz" wrap="square" lIns="91275" tIns="45638" rIns="91275" bIns="4563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0A90FF75-677E-4206-8048-BA3CB94068F3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29002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095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 defTabSz="438785">
              <a:defRPr sz="1200">
                <a:latin typeface="Calibri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32" y="0"/>
            <a:ext cx="2945660" cy="496095"/>
          </a:xfrm>
          <a:prstGeom prst="rect">
            <a:avLst/>
          </a:prstGeom>
        </p:spPr>
        <p:txBody>
          <a:bodyPr vert="horz" wrap="square" lIns="91275" tIns="45638" rIns="91275" bIns="4563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DDC74046-500A-4B3C-B89F-5064400E0369}" type="datetimeFigureOut">
              <a:rPr lang="nb-NO"/>
              <a:pPr/>
              <a:t>17.11.2022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5" tIns="45638" rIns="91275" bIns="45638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273"/>
            <a:ext cx="5438140" cy="4466432"/>
          </a:xfrm>
          <a:prstGeom prst="rect">
            <a:avLst/>
          </a:prstGeom>
        </p:spPr>
        <p:txBody>
          <a:bodyPr vert="horz" wrap="square" lIns="91275" tIns="45638" rIns="91275" bIns="45638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959"/>
            <a:ext cx="2945660" cy="496094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 defTabSz="438785">
              <a:defRPr sz="1200">
                <a:latin typeface="Calibri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32" y="9428959"/>
            <a:ext cx="2945660" cy="496094"/>
          </a:xfrm>
          <a:prstGeom prst="rect">
            <a:avLst/>
          </a:prstGeom>
        </p:spPr>
        <p:txBody>
          <a:bodyPr vert="horz" wrap="square" lIns="91275" tIns="45638" rIns="91275" bIns="4563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449427CE-A146-4233-9C70-680F2AC4E166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3425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877888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1pPr>
    <a:lvl2pPr marL="438150" algn="l" defTabSz="877888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2pPr>
    <a:lvl3pPr marL="877888" algn="l" defTabSz="877888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3pPr>
    <a:lvl4pPr marL="1317625" algn="l" defTabSz="877888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4pPr>
    <a:lvl5pPr marL="1757363" algn="l" defTabSz="877888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5pPr>
    <a:lvl6pPr marL="2197879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37455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077031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16607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4050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5386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0058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5872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670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3274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8622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1552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9337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89556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6332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9156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6439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0598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26184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4357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1289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78397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61802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41680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59905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6534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4028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15390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98434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3223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33309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95460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41882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47273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04547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85289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0279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23904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63915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95202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94932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9763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41806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45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79599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46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99222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90795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48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90255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8588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3673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3221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8493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4711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27CE-A146-4233-9C70-680F2AC4E166}" type="slidenum">
              <a:rPr lang="nb-NO" smtClean="0"/>
              <a:pPr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4702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med bilde og vi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4033838"/>
            <a:ext cx="9144000" cy="11096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25" tIns="38963" rIns="77925" bIns="38963" anchor="ctr"/>
          <a:lstStyle/>
          <a:p>
            <a:pPr algn="ctr" defTabSz="439576">
              <a:defRPr/>
            </a:pPr>
            <a:endParaRPr lang="nn-NO" sz="1800" dirty="0">
              <a:solidFill>
                <a:schemeClr val="bg1"/>
              </a:solidFill>
              <a:latin typeface="Garamond"/>
            </a:endParaRPr>
          </a:p>
        </p:txBody>
      </p:sp>
      <p:sp>
        <p:nvSpPr>
          <p:cNvPr id="7" name="Rektangel 7"/>
          <p:cNvSpPr/>
          <p:nvPr/>
        </p:nvSpPr>
        <p:spPr>
          <a:xfrm>
            <a:off x="0" y="0"/>
            <a:ext cx="5781675" cy="4033838"/>
          </a:xfrm>
          <a:custGeom>
            <a:avLst/>
            <a:gdLst>
              <a:gd name="connsiteX0" fmla="*/ 0 w 2995707"/>
              <a:gd name="connsiteY0" fmla="*/ 0 h 4034118"/>
              <a:gd name="connsiteX1" fmla="*/ 2995707 w 2995707"/>
              <a:gd name="connsiteY1" fmla="*/ 0 h 4034118"/>
              <a:gd name="connsiteX2" fmla="*/ 2995707 w 2995707"/>
              <a:gd name="connsiteY2" fmla="*/ 4034118 h 4034118"/>
              <a:gd name="connsiteX3" fmla="*/ 0 w 2995707"/>
              <a:gd name="connsiteY3" fmla="*/ 4034118 h 4034118"/>
              <a:gd name="connsiteX4" fmla="*/ 0 w 2995707"/>
              <a:gd name="connsiteY4" fmla="*/ 0 h 4034118"/>
              <a:gd name="connsiteX0" fmla="*/ 0 w 5774766"/>
              <a:gd name="connsiteY0" fmla="*/ 0 h 4034118"/>
              <a:gd name="connsiteX1" fmla="*/ 5774766 w 5774766"/>
              <a:gd name="connsiteY1" fmla="*/ 7470 h 4034118"/>
              <a:gd name="connsiteX2" fmla="*/ 2995707 w 5774766"/>
              <a:gd name="connsiteY2" fmla="*/ 4034118 h 4034118"/>
              <a:gd name="connsiteX3" fmla="*/ 0 w 5774766"/>
              <a:gd name="connsiteY3" fmla="*/ 4034118 h 4034118"/>
              <a:gd name="connsiteX4" fmla="*/ 0 w 5774766"/>
              <a:gd name="connsiteY4" fmla="*/ 0 h 4034118"/>
              <a:gd name="connsiteX0" fmla="*/ 0 w 5782236"/>
              <a:gd name="connsiteY0" fmla="*/ 1 h 4034119"/>
              <a:gd name="connsiteX1" fmla="*/ 5782236 w 5782236"/>
              <a:gd name="connsiteY1" fmla="*/ 0 h 4034119"/>
              <a:gd name="connsiteX2" fmla="*/ 2995707 w 5782236"/>
              <a:gd name="connsiteY2" fmla="*/ 4034119 h 4034119"/>
              <a:gd name="connsiteX3" fmla="*/ 0 w 5782236"/>
              <a:gd name="connsiteY3" fmla="*/ 4034119 h 4034119"/>
              <a:gd name="connsiteX4" fmla="*/ 0 w 5782236"/>
              <a:gd name="connsiteY4" fmla="*/ 1 h 403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2236" h="4034119">
                <a:moveTo>
                  <a:pt x="0" y="1"/>
                </a:moveTo>
                <a:lnTo>
                  <a:pt x="5782236" y="0"/>
                </a:lnTo>
                <a:lnTo>
                  <a:pt x="2995707" y="4034119"/>
                </a:lnTo>
                <a:lnTo>
                  <a:pt x="0" y="4034119"/>
                </a:lnTo>
                <a:lnTo>
                  <a:pt x="0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9576">
              <a:defRPr/>
            </a:pPr>
            <a:endParaRPr lang="nb-NO" sz="1800"/>
          </a:p>
        </p:txBody>
      </p:sp>
      <p:sp>
        <p:nvSpPr>
          <p:cNvPr id="8" name="Rektangel 8"/>
          <p:cNvSpPr/>
          <p:nvPr/>
        </p:nvSpPr>
        <p:spPr>
          <a:xfrm>
            <a:off x="2987675" y="0"/>
            <a:ext cx="6154738" cy="4033838"/>
          </a:xfrm>
          <a:custGeom>
            <a:avLst/>
            <a:gdLst>
              <a:gd name="connsiteX0" fmla="*/ 0 w 3360178"/>
              <a:gd name="connsiteY0" fmla="*/ 0 h 4034120"/>
              <a:gd name="connsiteX1" fmla="*/ 3360178 w 3360178"/>
              <a:gd name="connsiteY1" fmla="*/ 0 h 4034120"/>
              <a:gd name="connsiteX2" fmla="*/ 3360178 w 3360178"/>
              <a:gd name="connsiteY2" fmla="*/ 4034120 h 4034120"/>
              <a:gd name="connsiteX3" fmla="*/ 0 w 3360178"/>
              <a:gd name="connsiteY3" fmla="*/ 4034120 h 4034120"/>
              <a:gd name="connsiteX4" fmla="*/ 0 w 3360178"/>
              <a:gd name="connsiteY4" fmla="*/ 0 h 4034120"/>
              <a:gd name="connsiteX0" fmla="*/ 2779059 w 6139237"/>
              <a:gd name="connsiteY0" fmla="*/ 0 h 4034120"/>
              <a:gd name="connsiteX1" fmla="*/ 6139237 w 6139237"/>
              <a:gd name="connsiteY1" fmla="*/ 0 h 4034120"/>
              <a:gd name="connsiteX2" fmla="*/ 6139237 w 6139237"/>
              <a:gd name="connsiteY2" fmla="*/ 4034120 h 4034120"/>
              <a:gd name="connsiteX3" fmla="*/ 0 w 6139237"/>
              <a:gd name="connsiteY3" fmla="*/ 4034120 h 4034120"/>
              <a:gd name="connsiteX4" fmla="*/ 2779059 w 6139237"/>
              <a:gd name="connsiteY4" fmla="*/ 0 h 4034120"/>
              <a:gd name="connsiteX0" fmla="*/ 2330824 w 5691002"/>
              <a:gd name="connsiteY0" fmla="*/ 0 h 4034120"/>
              <a:gd name="connsiteX1" fmla="*/ 5691002 w 5691002"/>
              <a:gd name="connsiteY1" fmla="*/ 0 h 4034120"/>
              <a:gd name="connsiteX2" fmla="*/ 5691002 w 5691002"/>
              <a:gd name="connsiteY2" fmla="*/ 4034120 h 4034120"/>
              <a:gd name="connsiteX3" fmla="*/ 0 w 5691002"/>
              <a:gd name="connsiteY3" fmla="*/ 4011708 h 4034120"/>
              <a:gd name="connsiteX4" fmla="*/ 2330824 w 5691002"/>
              <a:gd name="connsiteY4" fmla="*/ 0 h 4034120"/>
              <a:gd name="connsiteX0" fmla="*/ 2816412 w 6176590"/>
              <a:gd name="connsiteY0" fmla="*/ 0 h 4064002"/>
              <a:gd name="connsiteX1" fmla="*/ 6176590 w 6176590"/>
              <a:gd name="connsiteY1" fmla="*/ 0 h 4064002"/>
              <a:gd name="connsiteX2" fmla="*/ 6176590 w 6176590"/>
              <a:gd name="connsiteY2" fmla="*/ 4034120 h 4064002"/>
              <a:gd name="connsiteX3" fmla="*/ 0 w 6176590"/>
              <a:gd name="connsiteY3" fmla="*/ 4064002 h 4064002"/>
              <a:gd name="connsiteX4" fmla="*/ 2816412 w 6176590"/>
              <a:gd name="connsiteY4" fmla="*/ 0 h 4064002"/>
              <a:gd name="connsiteX0" fmla="*/ 2794001 w 6154179"/>
              <a:gd name="connsiteY0" fmla="*/ 0 h 4034120"/>
              <a:gd name="connsiteX1" fmla="*/ 6154179 w 6154179"/>
              <a:gd name="connsiteY1" fmla="*/ 0 h 4034120"/>
              <a:gd name="connsiteX2" fmla="*/ 6154179 w 6154179"/>
              <a:gd name="connsiteY2" fmla="*/ 4034120 h 4034120"/>
              <a:gd name="connsiteX3" fmla="*/ 0 w 6154179"/>
              <a:gd name="connsiteY3" fmla="*/ 4034120 h 4034120"/>
              <a:gd name="connsiteX4" fmla="*/ 2794001 w 6154179"/>
              <a:gd name="connsiteY4" fmla="*/ 0 h 4034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4179" h="4034120">
                <a:moveTo>
                  <a:pt x="2794001" y="0"/>
                </a:moveTo>
                <a:lnTo>
                  <a:pt x="6154179" y="0"/>
                </a:lnTo>
                <a:lnTo>
                  <a:pt x="6154179" y="4034120"/>
                </a:lnTo>
                <a:lnTo>
                  <a:pt x="0" y="4034120"/>
                </a:lnTo>
                <a:lnTo>
                  <a:pt x="2794001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9576">
              <a:defRPr/>
            </a:pPr>
            <a:endParaRPr lang="nb-NO" sz="1800"/>
          </a:p>
        </p:txBody>
      </p:sp>
      <p:sp>
        <p:nvSpPr>
          <p:cNvPr id="5" name="Tittel 1"/>
          <p:cNvSpPr>
            <a:spLocks noGrp="1"/>
          </p:cNvSpPr>
          <p:nvPr>
            <p:ph type="ctrTitle"/>
          </p:nvPr>
        </p:nvSpPr>
        <p:spPr>
          <a:xfrm>
            <a:off x="776288" y="4131236"/>
            <a:ext cx="8367712" cy="455706"/>
          </a:xfrm>
        </p:spPr>
        <p:txBody>
          <a:bodyPr>
            <a:noAutofit/>
          </a:bodyPr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6" name="Undertittel 2"/>
          <p:cNvSpPr>
            <a:spLocks noGrp="1"/>
          </p:cNvSpPr>
          <p:nvPr>
            <p:ph type="subTitle" idx="1"/>
          </p:nvPr>
        </p:nvSpPr>
        <p:spPr>
          <a:xfrm>
            <a:off x="784225" y="4586942"/>
            <a:ext cx="6988175" cy="549554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2"/>
                </a:solidFill>
              </a:defRPr>
            </a:lvl1pPr>
            <a:lvl2pPr marL="389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8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n-NO" dirty="0"/>
          </a:p>
        </p:txBody>
      </p:sp>
      <p:sp>
        <p:nvSpPr>
          <p:cNvPr id="9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750CCD2-6977-49F8-9AE5-D4EE6AA60AA5}" type="slidenum">
              <a:rPr lang="nn-NO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-Helsidebilde med teks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770" y="603250"/>
            <a:ext cx="7990030" cy="612862"/>
          </a:xfr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>
          <a:xfrm>
            <a:off x="7938" y="4751388"/>
            <a:ext cx="776287" cy="400050"/>
          </a:xfrm>
        </p:spPr>
        <p:txBody>
          <a:bodyPr/>
          <a:lstStyle>
            <a:lvl1pPr>
              <a:defRPr/>
            </a:lvl1pPr>
          </a:lstStyle>
          <a:p>
            <a:fld id="{5DE7B739-D3CC-453F-BFD1-A9BF37C0CEF6}" type="slidenum">
              <a:rPr lang="nn-NO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 side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1"/>
          </p:nvPr>
        </p:nvSpPr>
        <p:spPr>
          <a:xfrm>
            <a:off x="696913" y="1561861"/>
            <a:ext cx="7989887" cy="330065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EACC6-EFCC-4F03-BAAF-C0C29D5EB4E8}" type="slidenum">
              <a:rPr lang="nn-NO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 side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1"/>
          </p:nvPr>
        </p:nvSpPr>
        <p:spPr>
          <a:xfrm>
            <a:off x="696913" y="1561861"/>
            <a:ext cx="7989887" cy="330065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EACC6-EFCC-4F03-BAAF-C0C29D5EB4E8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9018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kel for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4033838"/>
            <a:ext cx="9144000" cy="11096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25" tIns="38963" rIns="77925" bIns="38963" anchor="ctr"/>
          <a:lstStyle/>
          <a:p>
            <a:pPr algn="ctr" defTabSz="439576">
              <a:defRPr/>
            </a:pPr>
            <a:endParaRPr lang="nn-NO" sz="1800" dirty="0">
              <a:solidFill>
                <a:schemeClr val="bg1"/>
              </a:solidFill>
              <a:latin typeface="Garamond"/>
            </a:endParaRPr>
          </a:p>
        </p:txBody>
      </p:sp>
      <p:pic>
        <p:nvPicPr>
          <p:cNvPr id="5" name="Bilde 5" descr="Logo-med-visjon-skaun-150px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0825" y="4452938"/>
            <a:ext cx="8223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ndertittel 2"/>
          <p:cNvSpPr>
            <a:spLocks noGrp="1"/>
          </p:cNvSpPr>
          <p:nvPr>
            <p:ph type="subTitle" idx="1"/>
          </p:nvPr>
        </p:nvSpPr>
        <p:spPr>
          <a:xfrm>
            <a:off x="784225" y="4586942"/>
            <a:ext cx="6988175" cy="549554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2"/>
                </a:solidFill>
              </a:defRPr>
            </a:lvl1pPr>
            <a:lvl2pPr marL="389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8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n-NO" dirty="0"/>
          </a:p>
        </p:txBody>
      </p:sp>
      <p:sp>
        <p:nvSpPr>
          <p:cNvPr id="12" name="Tittel 1"/>
          <p:cNvSpPr>
            <a:spLocks noGrp="1"/>
          </p:cNvSpPr>
          <p:nvPr>
            <p:ph type="ctrTitle"/>
          </p:nvPr>
        </p:nvSpPr>
        <p:spPr>
          <a:xfrm>
            <a:off x="776288" y="4131236"/>
            <a:ext cx="8367712" cy="455706"/>
          </a:xfrm>
        </p:spPr>
        <p:txBody>
          <a:bodyPr>
            <a:noAutofit/>
          </a:bodyPr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rside med sjølinje og steds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38100"/>
            <a:ext cx="91440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5" descr="Logo-med-visjon-skaun-150px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0825" y="328613"/>
            <a:ext cx="82232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ndertittel 2"/>
          <p:cNvSpPr>
            <a:spLocks noGrp="1"/>
          </p:cNvSpPr>
          <p:nvPr>
            <p:ph type="subTitle" idx="1"/>
          </p:nvPr>
        </p:nvSpPr>
        <p:spPr>
          <a:xfrm>
            <a:off x="784225" y="4586942"/>
            <a:ext cx="6988175" cy="549554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2"/>
                </a:solidFill>
              </a:defRPr>
            </a:lvl1pPr>
            <a:lvl2pPr marL="389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8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n-NO" dirty="0"/>
          </a:p>
        </p:txBody>
      </p:sp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776288" y="4131236"/>
            <a:ext cx="8367712" cy="455706"/>
          </a:xfrm>
        </p:spPr>
        <p:txBody>
          <a:bodyPr>
            <a:noAutofit/>
          </a:bodyPr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killeark-sjølinje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4" descr="PP-sjolinja-skaun-gron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4425"/>
            <a:ext cx="91440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5" descr="Logo-med-visjon-skaun-150px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0825" y="328613"/>
            <a:ext cx="82232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0" y="119530"/>
            <a:ext cx="9144000" cy="1800412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024528" y="2076824"/>
            <a:ext cx="5072531" cy="2152276"/>
          </a:xfrm>
        </p:spPr>
        <p:txBody>
          <a:bodyPr>
            <a:normAutofit/>
          </a:bodyPr>
          <a:lstStyle>
            <a:lvl1pPr marL="0" indent="0" algn="ctr">
              <a:buFont typeface="Arial"/>
              <a:buNone/>
              <a:defRPr sz="1200">
                <a:solidFill>
                  <a:schemeClr val="tx2"/>
                </a:solidFill>
              </a:defRPr>
            </a:lvl1pPr>
            <a:lvl2pPr marL="389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8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n-NO" dirty="0"/>
          </a:p>
        </p:txBody>
      </p:sp>
      <p:sp>
        <p:nvSpPr>
          <p:cNvPr id="6" name="Plassholder for lysbildenummer 2"/>
          <p:cNvSpPr>
            <a:spLocks noGrp="1"/>
          </p:cNvSpPr>
          <p:nvPr>
            <p:ph type="sldNum" sz="quarter" idx="10"/>
          </p:nvPr>
        </p:nvSpPr>
        <p:spPr>
          <a:xfrm>
            <a:off x="7938" y="4751388"/>
            <a:ext cx="776287" cy="400050"/>
          </a:xfrm>
        </p:spPr>
        <p:txBody>
          <a:bodyPr/>
          <a:lstStyle>
            <a:lvl1pPr>
              <a:defRPr/>
            </a:lvl1pPr>
          </a:lstStyle>
          <a:p>
            <a:fld id="{839F4187-7F79-4A3A-9B62-82D5DBEDB900}" type="slidenum">
              <a:rPr lang="nn-NO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killeark med sjølinja-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25" tIns="38963" rIns="77925" bIns="38963" anchor="ctr"/>
          <a:lstStyle/>
          <a:p>
            <a:pPr algn="ctr" defTabSz="439576">
              <a:defRPr/>
            </a:pPr>
            <a:endParaRPr lang="nn-NO" sz="1800" dirty="0">
              <a:solidFill>
                <a:schemeClr val="tx2"/>
              </a:solidFill>
              <a:latin typeface="Garamond"/>
            </a:endParaRPr>
          </a:p>
        </p:txBody>
      </p:sp>
      <p:pic>
        <p:nvPicPr>
          <p:cNvPr id="5" name="Bilde 5" descr="PP-sjolinja-skaun-gu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7600"/>
            <a:ext cx="91440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lassholder for lysbildenummer 5"/>
          <p:cNvSpPr txBox="1">
            <a:spLocks/>
          </p:cNvSpPr>
          <p:nvPr/>
        </p:nvSpPr>
        <p:spPr>
          <a:xfrm>
            <a:off x="0" y="4865688"/>
            <a:ext cx="600075" cy="274637"/>
          </a:xfrm>
          <a:prstGeom prst="rect">
            <a:avLst/>
          </a:prstGeom>
        </p:spPr>
        <p:txBody>
          <a:bodyPr/>
          <a:lstStyle>
            <a:defPPr>
              <a:defRPr lang="nn-NO"/>
            </a:defPPr>
            <a:lvl1pPr algn="l" defTabSz="439576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5"/>
                </a:solidFill>
                <a:latin typeface="+mj-lt"/>
                <a:ea typeface="ＭＳ Ｐゴシック" pitchFamily="34" charset="-128"/>
                <a:cs typeface="+mn-cs"/>
              </a:defRPr>
            </a:lvl1pPr>
            <a:lvl2pPr marL="439576" algn="l" defTabSz="43957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879152" algn="l" defTabSz="43957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18728" algn="l" defTabSz="43957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758303" algn="l" defTabSz="43957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197879" algn="l" defTabSz="87915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637455" algn="l" defTabSz="87915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077031" algn="l" defTabSz="87915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516607" algn="l" defTabSz="87915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endParaRPr lang="nn-NO" dirty="0">
              <a:solidFill>
                <a:schemeClr val="bg1"/>
              </a:solidFill>
            </a:endParaRPr>
          </a:p>
        </p:txBody>
      </p:sp>
      <p:pic>
        <p:nvPicPr>
          <p:cNvPr id="7" name="Bilde 7" descr="Logo-med-visjon-skaun-150px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0825" y="328613"/>
            <a:ext cx="82232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tel 1"/>
          <p:cNvSpPr>
            <a:spLocks noGrp="1"/>
          </p:cNvSpPr>
          <p:nvPr>
            <p:ph type="ctrTitle"/>
          </p:nvPr>
        </p:nvSpPr>
        <p:spPr>
          <a:xfrm>
            <a:off x="0" y="119530"/>
            <a:ext cx="9144000" cy="1800412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16" name="Undertittel 2"/>
          <p:cNvSpPr>
            <a:spLocks noGrp="1"/>
          </p:cNvSpPr>
          <p:nvPr>
            <p:ph type="subTitle" idx="1"/>
          </p:nvPr>
        </p:nvSpPr>
        <p:spPr>
          <a:xfrm>
            <a:off x="2024528" y="2076824"/>
            <a:ext cx="5072531" cy="2152276"/>
          </a:xfrm>
        </p:spPr>
        <p:txBody>
          <a:bodyPr>
            <a:normAutofit/>
          </a:bodyPr>
          <a:lstStyle>
            <a:lvl1pPr marL="0" indent="0" algn="ctr">
              <a:buFont typeface="Arial"/>
              <a:buNone/>
              <a:defRPr sz="1200">
                <a:solidFill>
                  <a:schemeClr val="bg1"/>
                </a:solidFill>
              </a:defRPr>
            </a:lvl1pPr>
            <a:lvl2pPr marL="389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8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n-NO" dirty="0"/>
          </a:p>
        </p:txBody>
      </p:sp>
      <p:sp>
        <p:nvSpPr>
          <p:cNvPr id="8" name="Plassholder for lysbildenummer 2"/>
          <p:cNvSpPr>
            <a:spLocks noGrp="1"/>
          </p:cNvSpPr>
          <p:nvPr>
            <p:ph type="sldNum" sz="quarter" idx="10"/>
          </p:nvPr>
        </p:nvSpPr>
        <p:spPr>
          <a:xfrm>
            <a:off x="7938" y="4751388"/>
            <a:ext cx="776287" cy="400050"/>
          </a:xfrm>
        </p:spPr>
        <p:txBody>
          <a:bodyPr/>
          <a:lstStyle>
            <a:lvl1pPr>
              <a:defRPr/>
            </a:lvl1pPr>
          </a:lstStyle>
          <a:p>
            <a:fld id="{A83B18F7-D362-48FD-927F-5E0857FA78A4}" type="slidenum">
              <a:rPr lang="nn-NO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-Innhold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tt linje 3"/>
          <p:cNvCxnSpPr/>
          <p:nvPr/>
        </p:nvCxnSpPr>
        <p:spPr>
          <a:xfrm>
            <a:off x="798513" y="1374775"/>
            <a:ext cx="630237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e 5" descr="Logo-med-visjon-skaun-150px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0825" y="4452938"/>
            <a:ext cx="8223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 dirty="0"/>
          </a:p>
        </p:txBody>
      </p:sp>
      <p:sp>
        <p:nvSpPr>
          <p:cNvPr id="6" name="Plassholder for lysbildenummer 2"/>
          <p:cNvSpPr>
            <a:spLocks noGrp="1"/>
          </p:cNvSpPr>
          <p:nvPr>
            <p:ph type="sldNum" sz="quarter" idx="10"/>
          </p:nvPr>
        </p:nvSpPr>
        <p:spPr>
          <a:xfrm>
            <a:off x="7938" y="4751388"/>
            <a:ext cx="776287" cy="400050"/>
          </a:xfrm>
        </p:spPr>
        <p:txBody>
          <a:bodyPr/>
          <a:lstStyle>
            <a:lvl1pPr>
              <a:defRPr/>
            </a:lvl1pPr>
          </a:lstStyle>
          <a:p>
            <a:fld id="{74BFF90D-271A-4D84-BCA6-C6B0BB1AD3EB}" type="slidenum">
              <a:rPr lang="nn-NO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-innholdsside-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25" tIns="38963" rIns="77925" bIns="38963" anchor="ctr"/>
          <a:lstStyle/>
          <a:p>
            <a:pPr algn="ctr" defTabSz="439576">
              <a:defRPr/>
            </a:pPr>
            <a:endParaRPr lang="nn-NO" sz="1800" dirty="0">
              <a:solidFill>
                <a:schemeClr val="tx2"/>
              </a:solidFill>
              <a:latin typeface="Garamond"/>
            </a:endParaRPr>
          </a:p>
        </p:txBody>
      </p:sp>
      <p:cxnSp>
        <p:nvCxnSpPr>
          <p:cNvPr id="5" name="Rett linje 4"/>
          <p:cNvCxnSpPr/>
          <p:nvPr/>
        </p:nvCxnSpPr>
        <p:spPr>
          <a:xfrm>
            <a:off x="798513" y="1374775"/>
            <a:ext cx="630237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6" descr="Logo-med-visjon-skaun-150px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0825" y="4452938"/>
            <a:ext cx="8223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770" y="83820"/>
            <a:ext cx="7705551" cy="1138953"/>
          </a:xfrm>
        </p:spPr>
        <p:txBody>
          <a:bodyPr/>
          <a:lstStyle>
            <a:lvl1pPr>
              <a:defRPr sz="2400" spc="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96770" y="1561861"/>
            <a:ext cx="7705551" cy="32054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  <a:latin typeface="Garamond"/>
              </a:defRPr>
            </a:lvl2pPr>
            <a:lvl3pPr>
              <a:defRPr>
                <a:solidFill>
                  <a:schemeClr val="bg1"/>
                </a:solidFill>
                <a:latin typeface="Garamond"/>
              </a:defRPr>
            </a:lvl3pPr>
            <a:lvl4pPr>
              <a:defRPr>
                <a:solidFill>
                  <a:schemeClr val="bg1"/>
                </a:solidFill>
                <a:latin typeface="Garamond"/>
              </a:defRPr>
            </a:lvl4pPr>
            <a:lvl5pPr>
              <a:defRPr>
                <a:solidFill>
                  <a:schemeClr val="bg1"/>
                </a:solidFill>
                <a:latin typeface="Garamond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 dirty="0"/>
          </a:p>
        </p:txBody>
      </p:sp>
      <p:sp>
        <p:nvSpPr>
          <p:cNvPr id="7" name="Plassholder for lysbildenummer 2"/>
          <p:cNvSpPr>
            <a:spLocks noGrp="1"/>
          </p:cNvSpPr>
          <p:nvPr>
            <p:ph type="sldNum" sz="quarter" idx="10"/>
          </p:nvPr>
        </p:nvSpPr>
        <p:spPr>
          <a:xfrm>
            <a:off x="7938" y="4751388"/>
            <a:ext cx="776287" cy="400050"/>
          </a:xfrm>
        </p:spPr>
        <p:txBody>
          <a:bodyPr/>
          <a:lstStyle>
            <a:lvl1pPr>
              <a:defRPr/>
            </a:lvl1pPr>
          </a:lstStyle>
          <a:p>
            <a:fld id="{BF91DE07-8EE4-4394-A49F-C12B9B3010D3}" type="slidenum">
              <a:rPr lang="nn-NO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-Bildeoppsett: høy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tt linje 3"/>
          <p:cNvCxnSpPr/>
          <p:nvPr/>
        </p:nvCxnSpPr>
        <p:spPr>
          <a:xfrm>
            <a:off x="798513" y="1374775"/>
            <a:ext cx="630237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770" y="-1285"/>
            <a:ext cx="4121293" cy="12236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11" name="Plassholder for innhold 2"/>
          <p:cNvSpPr>
            <a:spLocks noGrp="1"/>
          </p:cNvSpPr>
          <p:nvPr>
            <p:ph idx="1"/>
          </p:nvPr>
        </p:nvSpPr>
        <p:spPr>
          <a:xfrm>
            <a:off x="696770" y="1561861"/>
            <a:ext cx="4121293" cy="320540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 dirty="0"/>
          </a:p>
        </p:txBody>
      </p:sp>
      <p:sp>
        <p:nvSpPr>
          <p:cNvPr id="5" name="Plassholder for lysbildenummer 2"/>
          <p:cNvSpPr>
            <a:spLocks noGrp="1"/>
          </p:cNvSpPr>
          <p:nvPr>
            <p:ph type="sldNum" sz="quarter" idx="10"/>
          </p:nvPr>
        </p:nvSpPr>
        <p:spPr>
          <a:xfrm>
            <a:off x="7938" y="4751388"/>
            <a:ext cx="776287" cy="400050"/>
          </a:xfrm>
        </p:spPr>
        <p:txBody>
          <a:bodyPr/>
          <a:lstStyle>
            <a:lvl1pPr>
              <a:defRPr/>
            </a:lvl1pPr>
          </a:lstStyle>
          <a:p>
            <a:fld id="{F4D5B42C-8AA1-4017-AF74-449AF08EB680}" type="slidenum">
              <a:rPr lang="nn-NO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-Bildeoppsett: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tt linje 3"/>
          <p:cNvCxnSpPr/>
          <p:nvPr/>
        </p:nvCxnSpPr>
        <p:spPr>
          <a:xfrm>
            <a:off x="798513" y="1374775"/>
            <a:ext cx="630237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tel 1"/>
          <p:cNvSpPr>
            <a:spLocks noGrp="1"/>
          </p:cNvSpPr>
          <p:nvPr>
            <p:ph type="title"/>
          </p:nvPr>
        </p:nvSpPr>
        <p:spPr>
          <a:xfrm>
            <a:off x="696770" y="0"/>
            <a:ext cx="2918995" cy="122237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14" name="Plassholder for innhold 2"/>
          <p:cNvSpPr>
            <a:spLocks noGrp="1"/>
          </p:cNvSpPr>
          <p:nvPr>
            <p:ph idx="1"/>
          </p:nvPr>
        </p:nvSpPr>
        <p:spPr>
          <a:xfrm>
            <a:off x="696770" y="1561861"/>
            <a:ext cx="2918995" cy="320540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 dirty="0"/>
          </a:p>
        </p:txBody>
      </p:sp>
      <p:sp>
        <p:nvSpPr>
          <p:cNvPr id="5" name="Plassholder for lysbildenummer 2"/>
          <p:cNvSpPr>
            <a:spLocks noGrp="1"/>
          </p:cNvSpPr>
          <p:nvPr>
            <p:ph type="sldNum" sz="quarter" idx="10"/>
          </p:nvPr>
        </p:nvSpPr>
        <p:spPr>
          <a:xfrm>
            <a:off x="7938" y="4751388"/>
            <a:ext cx="776287" cy="400050"/>
          </a:xfrm>
        </p:spPr>
        <p:txBody>
          <a:bodyPr/>
          <a:lstStyle>
            <a:lvl1pPr>
              <a:defRPr/>
            </a:lvl1pPr>
          </a:lstStyle>
          <a:p>
            <a:fld id="{AA640F07-F451-4EAA-B867-09A151943043}" type="slidenum">
              <a:rPr lang="nn-NO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96913" y="0"/>
            <a:ext cx="7989887" cy="1216025"/>
          </a:xfrm>
          <a:prstGeom prst="rect">
            <a:avLst/>
          </a:prstGeom>
        </p:spPr>
        <p:txBody>
          <a:bodyPr vert="horz" wrap="square" lIns="77925" tIns="38963" rIns="77925" bIns="38963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Klikk for å redigere tittelstil</a:t>
            </a:r>
            <a:endParaRPr lang="nn-NO"/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696913" y="1562100"/>
            <a:ext cx="7989887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Klikk for å redigere tekststiler i malen</a:t>
            </a:r>
          </a:p>
          <a:p>
            <a:pPr lvl="1"/>
            <a:r>
              <a:rPr lang="en-US"/>
              <a:t>Andre nivå</a:t>
            </a:r>
          </a:p>
          <a:p>
            <a:pPr lvl="2"/>
            <a:r>
              <a:rPr lang="en-US"/>
              <a:t>Tredje nivå</a:t>
            </a:r>
          </a:p>
          <a:p>
            <a:pPr lvl="3"/>
            <a:r>
              <a:rPr lang="en-US"/>
              <a:t>Fjerde nivå</a:t>
            </a:r>
          </a:p>
          <a:p>
            <a:pPr lvl="4"/>
            <a:r>
              <a:rPr lang="en-US"/>
              <a:t>Femte nivå</a:t>
            </a:r>
            <a:endParaRPr lang="nn-NO"/>
          </a:p>
        </p:txBody>
      </p:sp>
      <p:sp>
        <p:nvSpPr>
          <p:cNvPr id="2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0" y="4862513"/>
            <a:ext cx="776288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2"/>
                </a:solidFill>
                <a:latin typeface="Century Gothic" pitchFamily="34" charset="0"/>
              </a:defRPr>
            </a:lvl1pPr>
          </a:lstStyle>
          <a:p>
            <a:fld id="{9FD81444-62DC-49F7-A9BA-B5D20415680C}" type="slidenum">
              <a:rPr lang="nn-NO"/>
              <a:pPr/>
              <a:t>‹#›</a:t>
            </a:fld>
            <a:endParaRPr lang="nn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63" r:id="rId12"/>
  </p:sldLayoutIdLst>
  <p:hf hdr="0" dt="0"/>
  <p:txStyles>
    <p:titleStyle>
      <a:lvl1pPr algn="l" defTabSz="388938" rtl="0" eaLnBrk="1" fontAlgn="base" hangingPunct="1">
        <a:spcBef>
          <a:spcPct val="0"/>
        </a:spcBef>
        <a:spcAft>
          <a:spcPct val="0"/>
        </a:spcAft>
        <a:defRPr sz="2400" b="1" kern="1200" cap="all">
          <a:solidFill>
            <a:schemeClr val="tx2"/>
          </a:solidFill>
          <a:latin typeface="+mj-lt"/>
          <a:ea typeface="ＭＳ Ｐゴシック" pitchFamily="34" charset="-128"/>
          <a:cs typeface="+mj-cs"/>
        </a:defRPr>
      </a:lvl1pPr>
      <a:lvl2pPr algn="l" defTabSz="388938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Century Gothic" pitchFamily="34" charset="0"/>
          <a:ea typeface="ＭＳ Ｐゴシック" pitchFamily="34" charset="-128"/>
        </a:defRPr>
      </a:lvl2pPr>
      <a:lvl3pPr algn="l" defTabSz="388938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Century Gothic" pitchFamily="34" charset="0"/>
          <a:ea typeface="ＭＳ Ｐゴシック" pitchFamily="34" charset="-128"/>
        </a:defRPr>
      </a:lvl3pPr>
      <a:lvl4pPr algn="l" defTabSz="388938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Century Gothic" pitchFamily="34" charset="0"/>
          <a:ea typeface="ＭＳ Ｐゴシック" pitchFamily="34" charset="-128"/>
        </a:defRPr>
      </a:lvl4pPr>
      <a:lvl5pPr algn="l" defTabSz="388938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Century Gothic" pitchFamily="34" charset="0"/>
          <a:ea typeface="ＭＳ Ｐゴシック" pitchFamily="34" charset="-128"/>
        </a:defRPr>
      </a:lvl5pPr>
      <a:lvl6pPr marL="457200" algn="l" defTabSz="388938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Century Gothic" pitchFamily="34" charset="0"/>
          <a:ea typeface="ＭＳ Ｐゴシック" pitchFamily="34" charset="-128"/>
        </a:defRPr>
      </a:lvl6pPr>
      <a:lvl7pPr marL="914400" algn="l" defTabSz="388938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Century Gothic" pitchFamily="34" charset="0"/>
          <a:ea typeface="ＭＳ Ｐゴシック" pitchFamily="34" charset="-128"/>
        </a:defRPr>
      </a:lvl7pPr>
      <a:lvl8pPr marL="1371600" algn="l" defTabSz="388938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Century Gothic" pitchFamily="34" charset="0"/>
          <a:ea typeface="ＭＳ Ｐゴシック" pitchFamily="34" charset="-128"/>
        </a:defRPr>
      </a:lvl8pPr>
      <a:lvl9pPr marL="1828800" algn="l" defTabSz="388938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Century Gothic" pitchFamily="34" charset="0"/>
          <a:ea typeface="ＭＳ Ｐゴシック" pitchFamily="34" charset="-128"/>
        </a:defRPr>
      </a:lvl9pPr>
    </p:titleStyle>
    <p:bodyStyle>
      <a:lvl1pPr algn="l" defTabSz="388938" rtl="0" eaLnBrk="1" fontAlgn="base" hangingPunct="1">
        <a:spcBef>
          <a:spcPts val="1025"/>
        </a:spcBef>
        <a:spcAft>
          <a:spcPct val="0"/>
        </a:spcAft>
        <a:buFont typeface="Arial" pitchFamily="34" charset="0"/>
        <a:defRPr sz="1700" kern="1200">
          <a:solidFill>
            <a:schemeClr val="tx2"/>
          </a:solidFill>
          <a:latin typeface="Garamond"/>
          <a:ea typeface="ＭＳ Ｐゴシック" pitchFamily="34" charset="-128"/>
          <a:cs typeface="+mn-cs"/>
        </a:defRPr>
      </a:lvl1pPr>
      <a:lvl2pPr marL="223838" indent="-223838" algn="l" defTabSz="388938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2"/>
          </a:solidFill>
          <a:latin typeface="Garamond"/>
          <a:ea typeface="ＭＳ Ｐゴシック" pitchFamily="34" charset="-128"/>
          <a:cs typeface="Calibri Bold"/>
        </a:defRPr>
      </a:lvl2pPr>
      <a:lvl3pPr marL="457200" indent="-233363" algn="l" defTabSz="388938" rtl="0" eaLnBrk="1" fontAlgn="base" hangingPunct="1">
        <a:spcBef>
          <a:spcPct val="20000"/>
        </a:spcBef>
        <a:spcAft>
          <a:spcPct val="0"/>
        </a:spcAft>
        <a:buFont typeface="Lucida Grande" charset="0"/>
        <a:buChar char="-"/>
        <a:defRPr sz="1700" kern="1200">
          <a:solidFill>
            <a:schemeClr val="tx2"/>
          </a:solidFill>
          <a:latin typeface="Garamond"/>
          <a:ea typeface="ＭＳ Ｐゴシック" pitchFamily="34" charset="-128"/>
          <a:cs typeface="Calibri Bold"/>
        </a:defRPr>
      </a:lvl3pPr>
      <a:lvl4pPr marL="223838" indent="-223838" algn="l" defTabSz="388938" rtl="0" eaLnBrk="1" fontAlgn="base" hangingPunct="1">
        <a:spcBef>
          <a:spcPct val="20000"/>
        </a:spcBef>
        <a:spcAft>
          <a:spcPct val="0"/>
        </a:spcAft>
        <a:buFont typeface="Century Gothic" pitchFamily="34" charset="0"/>
        <a:buAutoNum type="arabicPeriod"/>
        <a:defRPr sz="1700" kern="1200">
          <a:solidFill>
            <a:schemeClr val="tx2"/>
          </a:solidFill>
          <a:latin typeface="Garamond"/>
          <a:ea typeface="ＭＳ Ｐゴシック" pitchFamily="34" charset="-128"/>
          <a:cs typeface="Calibri Bold"/>
        </a:defRPr>
      </a:lvl4pPr>
      <a:lvl5pPr marL="457200" indent="-233363" algn="l" defTabSz="388938" rtl="0" eaLnBrk="1" fontAlgn="base" hangingPunct="1">
        <a:spcBef>
          <a:spcPct val="20000"/>
        </a:spcBef>
        <a:spcAft>
          <a:spcPct val="0"/>
        </a:spcAft>
        <a:buFont typeface="Century Gothic" pitchFamily="34" charset="0"/>
        <a:buAutoNum type="alphaLcParenR"/>
        <a:defRPr sz="1700" kern="1200">
          <a:solidFill>
            <a:schemeClr val="tx2"/>
          </a:solidFill>
          <a:latin typeface="Garamond"/>
          <a:ea typeface="ＭＳ Ｐゴシック" pitchFamily="34" charset="-128"/>
          <a:cs typeface="Calibri Bold"/>
        </a:defRPr>
      </a:lvl5pPr>
      <a:lvl6pPr marL="2142942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Undertittel 2"/>
          <p:cNvSpPr>
            <a:spLocks noGrp="1"/>
          </p:cNvSpPr>
          <p:nvPr>
            <p:ph type="subTitle" idx="1"/>
          </p:nvPr>
        </p:nvSpPr>
        <p:spPr>
          <a:xfrm>
            <a:off x="6331585" y="2070957"/>
            <a:ext cx="2590741" cy="549554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Kommunedirektørens budsjettforslag</a:t>
            </a:r>
          </a:p>
          <a:p>
            <a:pPr>
              <a:buFont typeface="Arial" pitchFamily="34" charset="0"/>
              <a:buNone/>
            </a:pPr>
            <a:r>
              <a:rPr lang="nb-NO" dirty="0">
                <a:latin typeface="Calibri"/>
                <a:ea typeface="ＭＳ Ｐゴシック"/>
                <a:cs typeface="Calibri"/>
              </a:rPr>
              <a:t>Presentasjon 17. november 2022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062748" y="1011192"/>
            <a:ext cx="3131127" cy="455706"/>
          </a:xfrm>
        </p:spPr>
        <p:txBody>
          <a:bodyPr rtlCol="0"/>
          <a:lstStyle/>
          <a:p>
            <a:pPr defTabSz="389626" fontAlgn="auto">
              <a:spcAft>
                <a:spcPts val="0"/>
              </a:spcAft>
              <a:defRPr/>
            </a:pPr>
            <a:r>
              <a:rPr lang="nb-NO" dirty="0">
                <a:ea typeface="+mj-ea"/>
              </a:rPr>
              <a:t>Budsjett 2023 økonomiplan 2024-2026</a:t>
            </a:r>
          </a:p>
        </p:txBody>
      </p:sp>
      <p:pic>
        <p:nvPicPr>
          <p:cNvPr id="5" name="Bilde 4" descr="Et bilde som inneholder gress, utendørs, himmel, bygning&#10;&#10;Automatisk generert beskrivelse">
            <a:extLst>
              <a:ext uri="{FF2B5EF4-FFF2-40B4-BE49-F238E27FC236}">
                <a16:creationId xmlns:a16="http://schemas.microsoft.com/office/drawing/2014/main" id="{7AA81608-C2F9-4C80-AE9F-55B50DB46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6018414" cy="40296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913" y="200578"/>
            <a:ext cx="7989887" cy="1008743"/>
          </a:xfrm>
        </p:spPr>
        <p:txBody>
          <a:bodyPr/>
          <a:lstStyle/>
          <a:p>
            <a:r>
              <a:rPr lang="nb-NO" dirty="0"/>
              <a:t>Budsjettets Hovedtall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10</a:t>
            </a:fld>
            <a:endParaRPr lang="nn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40DDE4A-832D-4203-A898-3390EEC6E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3" y="1524881"/>
            <a:ext cx="5498588" cy="3418041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B71288E5-F71F-4DDE-8AB1-20DEF1726458}"/>
              </a:ext>
            </a:extLst>
          </p:cNvPr>
          <p:cNvSpPr/>
          <p:nvPr/>
        </p:nvSpPr>
        <p:spPr>
          <a:xfrm>
            <a:off x="2903517" y="1389413"/>
            <a:ext cx="920338" cy="3699164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2418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43655E-D881-4AD2-837E-2F4E13226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13" y="1"/>
            <a:ext cx="7989887" cy="932098"/>
          </a:xfrm>
        </p:spPr>
        <p:txBody>
          <a:bodyPr>
            <a:normAutofit/>
          </a:bodyPr>
          <a:lstStyle/>
          <a:p>
            <a:r>
              <a:rPr lang="nb-NO" sz="2200" dirty="0"/>
              <a:t>Hovedtall - inntekter</a:t>
            </a:r>
            <a:br>
              <a:rPr lang="nb-NO" sz="2200" dirty="0"/>
            </a:br>
            <a:endParaRPr lang="nb-NO" sz="1800" b="0" i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6F31D0E-2E0E-4345-B353-86E8D53C5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79FD1-6587-9449-8DF9-8CED442C0FC3}" type="slidenum">
              <a:rPr lang="nn-NO" smtClean="0"/>
              <a:pPr/>
              <a:t>11</a:t>
            </a:fld>
            <a:endParaRPr lang="nn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9FFB5CB-3867-43A8-A2E3-E0BA767CB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36" y="932098"/>
            <a:ext cx="6787802" cy="421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47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43655E-D881-4AD2-837E-2F4E13226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13" y="1"/>
            <a:ext cx="7989887" cy="861306"/>
          </a:xfrm>
        </p:spPr>
        <p:txBody>
          <a:bodyPr>
            <a:normAutofit/>
          </a:bodyPr>
          <a:lstStyle/>
          <a:p>
            <a:r>
              <a:rPr lang="nb-NO" sz="2200" dirty="0"/>
              <a:t>Hovedtall - utgifter</a:t>
            </a:r>
            <a:br>
              <a:rPr lang="nb-NO" sz="2200" dirty="0"/>
            </a:br>
            <a:endParaRPr lang="nb-NO" sz="1800" b="0" i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6F31D0E-2E0E-4345-B353-86E8D53C5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79FD1-6587-9449-8DF9-8CED442C0FC3}" type="slidenum">
              <a:rPr lang="nn-NO" smtClean="0"/>
              <a:pPr/>
              <a:t>12</a:t>
            </a:fld>
            <a:endParaRPr lang="nn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0259002-1924-49D0-914E-6F876AE0E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" y="1014689"/>
            <a:ext cx="6672918" cy="408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71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43655E-D881-4AD2-837E-2F4E13226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13" y="0"/>
            <a:ext cx="7989887" cy="979293"/>
          </a:xfrm>
        </p:spPr>
        <p:txBody>
          <a:bodyPr>
            <a:normAutofit/>
          </a:bodyPr>
          <a:lstStyle/>
          <a:p>
            <a:r>
              <a:rPr lang="nb-NO" sz="2200" dirty="0"/>
              <a:t>Hovedtall – budsjett fordelt per område</a:t>
            </a:r>
            <a:br>
              <a:rPr lang="nb-NO" sz="2200" dirty="0"/>
            </a:br>
            <a:endParaRPr lang="nb-NO" sz="1800" b="0" i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6F31D0E-2E0E-4345-B353-86E8D53C5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79FD1-6587-9449-8DF9-8CED442C0FC3}" type="slidenum">
              <a:rPr lang="nn-NO" smtClean="0"/>
              <a:pPr/>
              <a:t>13</a:t>
            </a:fld>
            <a:endParaRPr lang="nn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CD8ECB9-5EA3-4D52-BBD5-801513635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75" y="1083908"/>
            <a:ext cx="6621854" cy="395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50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43655E-D881-4AD2-837E-2F4E13226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200" dirty="0"/>
              <a:t>Handlingsregel 1: Netto driftsresultat</a:t>
            </a:r>
            <a:br>
              <a:rPr lang="nb-NO" sz="2200" dirty="0"/>
            </a:br>
            <a:endParaRPr lang="nb-NO" sz="1800" b="0" i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6F31D0E-2E0E-4345-B353-86E8D53C5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79FD1-6587-9449-8DF9-8CED442C0FC3}" type="slidenum">
              <a:rPr lang="nn-NO" smtClean="0"/>
              <a:pPr/>
              <a:t>14</a:t>
            </a:fld>
            <a:endParaRPr lang="nn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40C86AA-91F8-4D0D-88C0-655EFA57F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" y="1477213"/>
            <a:ext cx="4749370" cy="327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94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43655E-D881-4AD2-837E-2F4E13226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200" dirty="0"/>
              <a:t>Handlingsregel 2: netto lånegjeld</a:t>
            </a:r>
            <a:br>
              <a:rPr lang="nb-NO" sz="2200" dirty="0"/>
            </a:br>
            <a:endParaRPr lang="nb-NO" sz="1800" b="0" i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6F31D0E-2E0E-4345-B353-86E8D53C5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79FD1-6587-9449-8DF9-8CED442C0FC3}" type="slidenum">
              <a:rPr lang="nn-NO" smtClean="0"/>
              <a:pPr/>
              <a:t>15</a:t>
            </a:fld>
            <a:endParaRPr lang="nn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C9A4B1D-FB79-4BC0-857F-B222B054E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" y="1486111"/>
            <a:ext cx="5433695" cy="326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35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43655E-D881-4AD2-837E-2F4E13226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200" dirty="0"/>
              <a:t>Handlingsregel 3: Driftsfond</a:t>
            </a:r>
            <a:br>
              <a:rPr lang="nb-NO" sz="2200" dirty="0"/>
            </a:br>
            <a:endParaRPr lang="nb-NO" sz="1800" b="0" i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6F31D0E-2E0E-4345-B353-86E8D53C5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79FD1-6587-9449-8DF9-8CED442C0FC3}" type="slidenum">
              <a:rPr lang="nn-NO" smtClean="0"/>
              <a:pPr/>
              <a:t>16</a:t>
            </a:fld>
            <a:endParaRPr lang="nn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F660F63-5FDF-49B6-8103-330CF2D5E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4" y="1531079"/>
            <a:ext cx="5362903" cy="322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86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3000" dirty="0"/>
              <a:t>Budsjett 2023</a:t>
            </a:r>
            <a:br>
              <a:rPr lang="nb-NO" sz="3000" dirty="0"/>
            </a:br>
            <a:r>
              <a:rPr lang="nb-NO" sz="3000" dirty="0"/>
              <a:t>Økonomiplan 2024-2026</a:t>
            </a:r>
          </a:p>
        </p:txBody>
      </p:sp>
      <p:sp>
        <p:nvSpPr>
          <p:cNvPr id="6" name="Undertittel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1800" dirty="0"/>
              <a:t>Del 2: Investeringsbudsjett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17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249281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43655E-D881-4AD2-837E-2F4E13226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77" y="0"/>
            <a:ext cx="8170223" cy="1104405"/>
          </a:xfrm>
        </p:spPr>
        <p:txBody>
          <a:bodyPr>
            <a:normAutofit/>
          </a:bodyPr>
          <a:lstStyle/>
          <a:p>
            <a:r>
              <a:rPr lang="nb-NO" sz="2200" dirty="0"/>
              <a:t>Investeringer 2014-2026</a:t>
            </a:r>
            <a:br>
              <a:rPr lang="nb-NO" sz="2200" dirty="0"/>
            </a:br>
            <a:endParaRPr lang="nb-NO" sz="1800" b="0" i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6F31D0E-2E0E-4345-B353-86E8D53C5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79FD1-6587-9449-8DF9-8CED442C0FC3}" type="slidenum">
              <a:rPr lang="nn-NO" smtClean="0"/>
              <a:pPr/>
              <a:t>18</a:t>
            </a:fld>
            <a:endParaRPr lang="nn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991058B-C60A-4084-BF74-4F12A8BD714B}"/>
              </a:ext>
            </a:extLst>
          </p:cNvPr>
          <p:cNvSpPr txBox="1"/>
          <p:nvPr/>
        </p:nvSpPr>
        <p:spPr>
          <a:xfrm>
            <a:off x="5843788" y="1174378"/>
            <a:ext cx="3087835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solidFill>
                  <a:schemeClr val="tx2"/>
                </a:solidFill>
              </a:rPr>
              <a:t>Samlet investeringsnivå i perioden: </a:t>
            </a:r>
          </a:p>
          <a:p>
            <a:endParaRPr lang="nb-NO" sz="1800" dirty="0">
              <a:solidFill>
                <a:schemeClr val="tx2"/>
              </a:solidFill>
            </a:endParaRPr>
          </a:p>
          <a:p>
            <a:r>
              <a:rPr lang="nb-NO" sz="1800" dirty="0">
                <a:solidFill>
                  <a:schemeClr val="tx2"/>
                </a:solidFill>
              </a:rPr>
              <a:t>2,1 milliarder kroner</a:t>
            </a:r>
          </a:p>
          <a:p>
            <a:endParaRPr lang="nb-NO" sz="1800" dirty="0">
              <a:solidFill>
                <a:schemeClr val="tx2"/>
              </a:solidFill>
            </a:endParaRPr>
          </a:p>
          <a:p>
            <a:r>
              <a:rPr lang="nb-NO" sz="1400" dirty="0">
                <a:solidFill>
                  <a:schemeClr val="tx2"/>
                </a:solidFill>
              </a:rPr>
              <a:t>(2 100 000 000 kroner)</a:t>
            </a:r>
          </a:p>
          <a:p>
            <a:endParaRPr lang="nb-NO" sz="1400" dirty="0">
              <a:solidFill>
                <a:schemeClr val="tx2"/>
              </a:solidFill>
            </a:endParaRPr>
          </a:p>
          <a:p>
            <a:endParaRPr lang="nb-NO" sz="1400" dirty="0">
              <a:solidFill>
                <a:schemeClr val="tx2"/>
              </a:solidFill>
            </a:endParaRPr>
          </a:p>
          <a:p>
            <a:r>
              <a:rPr lang="nb-NO" sz="1400" dirty="0">
                <a:solidFill>
                  <a:schemeClr val="tx2"/>
                </a:solidFill>
              </a:rPr>
              <a:t>2023-2026: 772 millioner kroner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7D8F48B-0D20-4131-8CBA-0D4F2E44B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57" y="984981"/>
            <a:ext cx="5017008" cy="399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09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gress, natur, fjell, felt&#10;&#10;Automatisk generert beskrivelse">
            <a:extLst>
              <a:ext uri="{FF2B5EF4-FFF2-40B4-BE49-F238E27FC236}">
                <a16:creationId xmlns:a16="http://schemas.microsoft.com/office/drawing/2014/main" id="{8C5A1FD7-99F2-4D55-B08D-56A9827F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316" y="102877"/>
            <a:ext cx="2901548" cy="162826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913" y="323484"/>
            <a:ext cx="7989887" cy="813460"/>
          </a:xfrm>
        </p:spPr>
        <p:txBody>
          <a:bodyPr/>
          <a:lstStyle/>
          <a:p>
            <a:r>
              <a:rPr lang="nb-NO" dirty="0"/>
              <a:t>Store investeringsprosjekter </a:t>
            </a:r>
            <a:br>
              <a:rPr lang="nb-NO" dirty="0"/>
            </a:br>
            <a:r>
              <a:rPr lang="nb-NO" dirty="0"/>
              <a:t>i perioden</a:t>
            </a:r>
            <a:endParaRPr lang="nb-NO" sz="1800" b="0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19</a:t>
            </a:fld>
            <a:endParaRPr lang="nn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A8D319C-3B50-4B18-AC5C-22FFEFFF9A44}"/>
              </a:ext>
            </a:extLst>
          </p:cNvPr>
          <p:cNvSpPr txBox="1"/>
          <p:nvPr/>
        </p:nvSpPr>
        <p:spPr>
          <a:xfrm>
            <a:off x="696913" y="1328903"/>
            <a:ext cx="405915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6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200" dirty="0">
                <a:solidFill>
                  <a:schemeClr val="tx2"/>
                </a:solidFill>
                <a:latin typeface="Garamond" panose="02020404030301010803" pitchFamily="18" charset="0"/>
              </a:rPr>
              <a:t>Venn oppvekstsenter i 2022-2025 (foreløpig anslag 220 millioner kroner)</a:t>
            </a:r>
          </a:p>
          <a:p>
            <a:endParaRPr lang="nb-NO" sz="12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200" dirty="0">
                <a:solidFill>
                  <a:schemeClr val="tx2"/>
                </a:solidFill>
                <a:latin typeface="Garamond" panose="02020404030301010803" pitchFamily="18" charset="0"/>
              </a:rPr>
              <a:t>Utvidelse Buvik kirkegård i 2022-2024 (totalt 20 millioner kroner)</a:t>
            </a:r>
          </a:p>
          <a:p>
            <a:endParaRPr lang="nb-NO" sz="12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200" dirty="0">
                <a:solidFill>
                  <a:schemeClr val="tx2"/>
                </a:solidFill>
                <a:latin typeface="Garamond" panose="02020404030301010803" pitchFamily="18" charset="0"/>
              </a:rPr>
              <a:t>Helseplattformen 2023-2024 (24 millioner kroner)</a:t>
            </a:r>
          </a:p>
          <a:p>
            <a:endParaRPr lang="nb-NO" sz="12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200" dirty="0" err="1">
                <a:solidFill>
                  <a:schemeClr val="tx2"/>
                </a:solidFill>
                <a:latin typeface="Garamond" panose="02020404030301010803" pitchFamily="18" charset="0"/>
              </a:rPr>
              <a:t>Ølshomskjæret</a:t>
            </a:r>
            <a:r>
              <a:rPr lang="nb-NO" sz="1200" dirty="0">
                <a:solidFill>
                  <a:schemeClr val="tx2"/>
                </a:solidFill>
                <a:latin typeface="Garamond" panose="02020404030301010803" pitchFamily="18" charset="0"/>
              </a:rPr>
              <a:t>/aktivitetspark 2023-2024 (24 millioner kroner – 50 % tilskudd)</a:t>
            </a:r>
          </a:p>
          <a:p>
            <a:endParaRPr lang="nb-NO" sz="12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200" dirty="0">
                <a:solidFill>
                  <a:schemeClr val="tx2"/>
                </a:solidFill>
                <a:latin typeface="Garamond" panose="02020404030301010803" pitchFamily="18" charset="0"/>
              </a:rPr>
              <a:t>Lokaler hjemmetjenesten 2023-2026 (60 millioner kroner)</a:t>
            </a:r>
          </a:p>
          <a:p>
            <a:endParaRPr lang="nb-NO" sz="12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200" dirty="0">
                <a:solidFill>
                  <a:schemeClr val="tx2"/>
                </a:solidFill>
                <a:latin typeface="Garamond" panose="02020404030301010803" pitchFamily="18" charset="0"/>
              </a:rPr>
              <a:t>Brannbil, pasientvarslingssystem RVH, kjøle- og fryseanlegg RVH (til sammen 13 millioner kroner)</a:t>
            </a:r>
          </a:p>
          <a:p>
            <a:endParaRPr lang="nb-NO" sz="12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200" dirty="0">
                <a:solidFill>
                  <a:schemeClr val="tx2"/>
                </a:solidFill>
                <a:latin typeface="Garamond" panose="02020404030301010803" pitchFamily="18" charset="0"/>
              </a:rPr>
              <a:t>VA-prosjekter 2023-2026 (417 millioner kroner)</a:t>
            </a:r>
          </a:p>
        </p:txBody>
      </p:sp>
      <p:pic>
        <p:nvPicPr>
          <p:cNvPr id="9" name="Bilde 8" descr="Et bilde som inneholder lastebil, utendørs, gress, gårdsmaskin&#10;&#10;Automatisk generert beskrivelse">
            <a:extLst>
              <a:ext uri="{FF2B5EF4-FFF2-40B4-BE49-F238E27FC236}">
                <a16:creationId xmlns:a16="http://schemas.microsoft.com/office/drawing/2014/main" id="{366220DC-C247-46A3-B09F-2C5CBC66E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8161">
            <a:off x="5898458" y="3267924"/>
            <a:ext cx="2979118" cy="167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13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08563" y="-1588"/>
            <a:ext cx="4899812" cy="1223963"/>
          </a:xfrm>
        </p:spPr>
        <p:txBody>
          <a:bodyPr>
            <a:normAutofit/>
          </a:bodyPr>
          <a:lstStyle/>
          <a:p>
            <a:r>
              <a:rPr lang="nb-NO" sz="2200" cap="none" dirty="0"/>
              <a:t>Kommunedirektørens budsjettforslag 2023</a:t>
            </a:r>
          </a:p>
        </p:txBody>
      </p:sp>
      <p:sp>
        <p:nvSpPr>
          <p:cNvPr id="29698" name="Plassholder for innhold 2"/>
          <p:cNvSpPr>
            <a:spLocks noGrp="1"/>
          </p:cNvSpPr>
          <p:nvPr>
            <p:ph idx="4294967295"/>
          </p:nvPr>
        </p:nvSpPr>
        <p:spPr>
          <a:xfrm>
            <a:off x="408563" y="1582738"/>
            <a:ext cx="4275526" cy="3402217"/>
          </a:xfrm>
        </p:spPr>
        <p:txBody>
          <a:bodyPr/>
          <a:lstStyle/>
          <a:p>
            <a:r>
              <a:rPr lang="nb-NO" sz="1800" dirty="0">
                <a:latin typeface="Garamond" pitchFamily="18" charset="0"/>
              </a:rPr>
              <a:t>Hovedbudskap 2023: Stø kurs…,</a:t>
            </a:r>
          </a:p>
          <a:p>
            <a:r>
              <a:rPr lang="nb-NO" sz="1600" dirty="0">
                <a:latin typeface="Garamond" pitchFamily="18" charset="0"/>
              </a:rPr>
              <a:t>men</a:t>
            </a:r>
          </a:p>
          <a:p>
            <a:r>
              <a:rPr lang="nb-NO" sz="1600" dirty="0">
                <a:latin typeface="Garamond" pitchFamily="18" charset="0"/>
              </a:rPr>
              <a:t>stort behov for å øke handlingsrommet gjennom omstilling/ innsparing</a:t>
            </a:r>
          </a:p>
          <a:p>
            <a:endParaRPr lang="nb-NO" sz="1600" dirty="0">
              <a:latin typeface="Garamond" pitchFamily="18" charset="0"/>
            </a:endParaRPr>
          </a:p>
          <a:p>
            <a:r>
              <a:rPr lang="nb-NO" sz="1600" dirty="0">
                <a:latin typeface="Garamond" pitchFamily="18" charset="0"/>
              </a:rPr>
              <a:t>Omstillingsprosessen må starte tidlig i 2023</a:t>
            </a:r>
          </a:p>
          <a:p>
            <a:r>
              <a:rPr lang="nb-NO" sz="1600" dirty="0">
                <a:latin typeface="Garamond" pitchFamily="18" charset="0"/>
              </a:rPr>
              <a:t>Formål: 	Nå innsparingskravene i 2023 og         			skape økonomisk 							handlingsrom/alternativer for 				kommunestyret videre framover</a:t>
            </a:r>
          </a:p>
          <a:p>
            <a:r>
              <a:rPr lang="nb-NO" sz="1400" dirty="0">
                <a:latin typeface="Garamond" pitchFamily="18" charset="0"/>
              </a:rPr>
              <a:t>		</a:t>
            </a:r>
          </a:p>
          <a:p>
            <a:endParaRPr lang="nb-NO" sz="1400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72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43655E-D881-4AD2-837E-2F4E13226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13" y="463138"/>
            <a:ext cx="7989887" cy="883516"/>
          </a:xfrm>
        </p:spPr>
        <p:txBody>
          <a:bodyPr>
            <a:normAutofit/>
          </a:bodyPr>
          <a:lstStyle/>
          <a:p>
            <a:r>
              <a:rPr lang="nb-NO" sz="2200" dirty="0"/>
              <a:t>Investeringer - finansiering</a:t>
            </a:r>
            <a:br>
              <a:rPr lang="nb-NO" sz="2200" dirty="0"/>
            </a:br>
            <a:endParaRPr lang="nb-NO" sz="1800" b="0" i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6F31D0E-2E0E-4345-B353-86E8D53C5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79FD1-6587-9449-8DF9-8CED442C0FC3}" type="slidenum">
              <a:rPr lang="nn-NO" smtClean="0"/>
              <a:pPr/>
              <a:t>20</a:t>
            </a:fld>
            <a:endParaRPr lang="nn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C2172D1-13D9-4045-AA8D-FB713FC19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3" y="1496413"/>
            <a:ext cx="6651797" cy="298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2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43655E-D881-4AD2-837E-2F4E13226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200" dirty="0"/>
              <a:t>Investeringsbudsjettet – lånegjeld</a:t>
            </a:r>
            <a:br>
              <a:rPr lang="nb-NO" sz="2200" dirty="0"/>
            </a:br>
            <a:endParaRPr lang="nb-NO" sz="1800" b="0" i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6F31D0E-2E0E-4345-B353-86E8D53C5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79FD1-6587-9449-8DF9-8CED442C0FC3}" type="slidenum">
              <a:rPr lang="nn-NO" smtClean="0"/>
              <a:pPr/>
              <a:t>21</a:t>
            </a:fld>
            <a:endParaRPr lang="nn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D4B7C39-4AA0-418B-BA56-92F2D7959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" y="1104443"/>
            <a:ext cx="5430755" cy="383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33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43655E-D881-4AD2-837E-2F4E13226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200" dirty="0"/>
              <a:t>Investeringer – konsekvenser for driftsbudsjettet</a:t>
            </a:r>
            <a:br>
              <a:rPr lang="nb-NO" sz="2200" dirty="0"/>
            </a:br>
            <a:endParaRPr lang="nb-NO" sz="1800" b="0" i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6F31D0E-2E0E-4345-B353-86E8D53C5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79FD1-6587-9449-8DF9-8CED442C0FC3}" type="slidenum">
              <a:rPr lang="nn-NO" smtClean="0"/>
              <a:pPr/>
              <a:t>22</a:t>
            </a:fld>
            <a:endParaRPr lang="nn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FD9B609-66F7-4550-8996-A732C037D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" y="1619863"/>
            <a:ext cx="7459798" cy="16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66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43655E-D881-4AD2-837E-2F4E13226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77" y="314696"/>
            <a:ext cx="8170223" cy="1104405"/>
          </a:xfrm>
        </p:spPr>
        <p:txBody>
          <a:bodyPr>
            <a:normAutofit/>
          </a:bodyPr>
          <a:lstStyle/>
          <a:p>
            <a:r>
              <a:rPr lang="nb-NO" sz="2200" dirty="0"/>
              <a:t>Tommelfingerregel – driftskonsekvenser investeringer</a:t>
            </a:r>
            <a:br>
              <a:rPr lang="nb-NO" sz="2200" dirty="0"/>
            </a:br>
            <a:endParaRPr lang="nb-NO" sz="1800" b="0" i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6F31D0E-2E0E-4345-B353-86E8D53C5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79FD1-6587-9449-8DF9-8CED442C0FC3}" type="slidenum">
              <a:rPr lang="nn-NO" smtClean="0"/>
              <a:pPr/>
              <a:t>23</a:t>
            </a:fld>
            <a:endParaRPr lang="nn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991058B-C60A-4084-BF74-4F12A8BD714B}"/>
              </a:ext>
            </a:extLst>
          </p:cNvPr>
          <p:cNvSpPr txBox="1"/>
          <p:nvPr/>
        </p:nvSpPr>
        <p:spPr>
          <a:xfrm>
            <a:off x="4411684" y="1517039"/>
            <a:ext cx="45199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solidFill>
                  <a:schemeClr val="tx2"/>
                </a:solidFill>
              </a:rPr>
              <a:t>En investering på 10,0 millioner kroner gir en driftskostnad på:</a:t>
            </a:r>
          </a:p>
          <a:p>
            <a:endParaRPr lang="nb-NO" sz="1800" dirty="0">
              <a:solidFill>
                <a:schemeClr val="tx2"/>
              </a:solidFill>
            </a:endParaRPr>
          </a:p>
          <a:p>
            <a:r>
              <a:rPr lang="nb-NO" sz="1800" b="1" dirty="0">
                <a:solidFill>
                  <a:schemeClr val="tx2"/>
                </a:solidFill>
              </a:rPr>
              <a:t>750 000 kroner </a:t>
            </a:r>
          </a:p>
          <a:p>
            <a:r>
              <a:rPr lang="nb-NO" sz="1800" dirty="0">
                <a:solidFill>
                  <a:schemeClr val="tx2"/>
                </a:solidFill>
              </a:rPr>
              <a:t>(renter og avdrag) + eventuelle driftskostnader etter ferdigstillelse av prosjektet.</a:t>
            </a:r>
            <a:endParaRPr lang="nb-NO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89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3000" dirty="0"/>
              <a:t>Budsjett 2023</a:t>
            </a:r>
            <a:br>
              <a:rPr lang="nb-NO" sz="3000" dirty="0"/>
            </a:br>
            <a:r>
              <a:rPr lang="nb-NO" sz="3000" dirty="0"/>
              <a:t>Økonomiplan 2024-2026</a:t>
            </a:r>
          </a:p>
        </p:txBody>
      </p:sp>
      <p:sp>
        <p:nvSpPr>
          <p:cNvPr id="6" name="Undertittel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1800" dirty="0"/>
              <a:t>Del 3: Betalingsregulativet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24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413048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25</a:t>
            </a:fld>
            <a:endParaRPr lang="nn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48FEB7E-CB6A-46CE-BF85-EF1913AEF640}"/>
              </a:ext>
            </a:extLst>
          </p:cNvPr>
          <p:cNvSpPr txBox="1"/>
          <p:nvPr/>
        </p:nvSpPr>
        <p:spPr>
          <a:xfrm>
            <a:off x="4197704" y="465281"/>
            <a:ext cx="46494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200" u="sng" dirty="0">
              <a:solidFill>
                <a:schemeClr val="tx2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200" u="sng" dirty="0">
              <a:solidFill>
                <a:schemeClr val="tx2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 b="1" u="sng" dirty="0">
                <a:solidFill>
                  <a:schemeClr val="tx2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Hovedregel: </a:t>
            </a:r>
          </a:p>
          <a:p>
            <a:r>
              <a:rPr lang="nb-NO" sz="1200" dirty="0">
                <a:solidFill>
                  <a:schemeClr val="tx2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Alle satser økes tilsvarende kommunal deflator: </a:t>
            </a:r>
            <a:r>
              <a:rPr lang="nb-NO" sz="1200" b="1" dirty="0">
                <a:solidFill>
                  <a:schemeClr val="tx2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3,7 prosent</a:t>
            </a:r>
          </a:p>
          <a:p>
            <a:r>
              <a:rPr lang="nb-NO" sz="1200" dirty="0">
                <a:solidFill>
                  <a:schemeClr val="tx2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Alle nye geb</a:t>
            </a:r>
            <a:r>
              <a:rPr lang="nb-NO" sz="1200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yrsatser gjelder fra </a:t>
            </a:r>
            <a:r>
              <a:rPr lang="nb-NO" sz="1200" b="1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januar</a:t>
            </a:r>
          </a:p>
          <a:p>
            <a:endParaRPr lang="nb-NO" sz="1200" dirty="0">
              <a:solidFill>
                <a:schemeClr val="tx2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 u="sng" dirty="0">
                <a:solidFill>
                  <a:schemeClr val="tx2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Unntak: </a:t>
            </a:r>
          </a:p>
          <a:p>
            <a:r>
              <a:rPr lang="nb-NO" sz="1200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Makspris </a:t>
            </a:r>
            <a:r>
              <a:rPr lang="nb-NO" sz="1200" b="1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barnehage</a:t>
            </a:r>
            <a:r>
              <a:rPr lang="nb-NO" sz="1200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3 000 kroner per måned (-1,6 prosent)</a:t>
            </a:r>
          </a:p>
          <a:p>
            <a:r>
              <a:rPr lang="nb-NO" sz="1200" b="1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SFO</a:t>
            </a:r>
            <a:r>
              <a:rPr lang="nb-NO" sz="1200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Gratis for 1. trinn opp til 12 timer</a:t>
            </a:r>
          </a:p>
          <a:p>
            <a:r>
              <a:rPr lang="nb-NO" sz="1200" b="1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Husleie</a:t>
            </a:r>
            <a:r>
              <a:rPr lang="nb-NO" sz="1200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kommunale boliger: +5,3 prosent (KPI-JAE) – gjelder fra 1. mai</a:t>
            </a:r>
          </a:p>
          <a:p>
            <a:r>
              <a:rPr lang="nb-NO" sz="1200" b="1" dirty="0">
                <a:solidFill>
                  <a:schemeClr val="tx2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Feiing:</a:t>
            </a:r>
            <a:r>
              <a:rPr lang="nb-NO" sz="1200" dirty="0">
                <a:solidFill>
                  <a:schemeClr val="tx2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selvkost +20 prosent</a:t>
            </a:r>
          </a:p>
          <a:p>
            <a:r>
              <a:rPr lang="nb-NO" sz="1200" b="1" dirty="0">
                <a:solidFill>
                  <a:schemeClr val="tx2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Vann:</a:t>
            </a:r>
            <a:r>
              <a:rPr lang="nb-NO" sz="1200" dirty="0">
                <a:solidFill>
                  <a:schemeClr val="tx2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selvkost +25 prosent</a:t>
            </a:r>
          </a:p>
          <a:p>
            <a:r>
              <a:rPr lang="nb-NO" sz="1200" b="1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Avløp:</a:t>
            </a:r>
            <a:r>
              <a:rPr lang="nb-NO" sz="1200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selvkost +24 prosent</a:t>
            </a:r>
          </a:p>
          <a:p>
            <a:r>
              <a:rPr lang="nb-NO" sz="1200" b="1" dirty="0">
                <a:solidFill>
                  <a:schemeClr val="tx2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Renovasjon:</a:t>
            </a:r>
            <a:r>
              <a:rPr lang="nb-NO" sz="1200" dirty="0">
                <a:solidFill>
                  <a:schemeClr val="tx2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selvkost (ReMidt IKS) </a:t>
            </a:r>
            <a:r>
              <a:rPr lang="nb-NO" sz="1200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+6 prosent </a:t>
            </a:r>
            <a:endParaRPr lang="nb-NO" sz="1200" dirty="0">
              <a:solidFill>
                <a:schemeClr val="tx2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200" dirty="0">
              <a:solidFill>
                <a:schemeClr val="tx2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200" dirty="0">
              <a:solidFill>
                <a:schemeClr val="tx2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200" dirty="0">
              <a:solidFill>
                <a:schemeClr val="tx2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200" dirty="0">
              <a:solidFill>
                <a:schemeClr val="tx2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294CC7F-EC36-4657-8775-7B0AA91C6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" y="0"/>
            <a:ext cx="36528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1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26</a:t>
            </a:fld>
            <a:endParaRPr lang="nn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48FEB7E-CB6A-46CE-BF85-EF1913AEF640}"/>
              </a:ext>
            </a:extLst>
          </p:cNvPr>
          <p:cNvSpPr txBox="1"/>
          <p:nvPr/>
        </p:nvSpPr>
        <p:spPr>
          <a:xfrm>
            <a:off x="321804" y="269647"/>
            <a:ext cx="50470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600" dirty="0">
              <a:solidFill>
                <a:schemeClr val="tx2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600" dirty="0">
              <a:solidFill>
                <a:schemeClr val="tx2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2000" i="1" dirty="0">
                <a:solidFill>
                  <a:schemeClr val="tx2"/>
                </a:solidFill>
                <a:effectLst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Dette betyr budsjettet for lommeboka di:</a:t>
            </a:r>
            <a:endParaRPr lang="nb-NO" sz="2000" i="1" dirty="0">
              <a:solidFill>
                <a:schemeClr val="tx2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200" dirty="0">
              <a:solidFill>
                <a:schemeClr val="tx2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200" dirty="0">
              <a:solidFill>
                <a:schemeClr val="tx2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200" dirty="0">
              <a:solidFill>
                <a:schemeClr val="tx2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B725E45-047F-45D2-BBDB-8D6CF9384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81" y="1671863"/>
            <a:ext cx="490537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55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24755" y="0"/>
            <a:ext cx="8441976" cy="890803"/>
          </a:xfrm>
        </p:spPr>
        <p:txBody>
          <a:bodyPr>
            <a:normAutofit fontScale="90000"/>
          </a:bodyPr>
          <a:lstStyle/>
          <a:p>
            <a:r>
              <a:rPr lang="nb-NO" sz="2200" dirty="0"/>
              <a:t>Selvkostregnskapet – gebyrutvikling vann, avløp og feiing</a:t>
            </a:r>
            <a:br>
              <a:rPr lang="nb-NO" sz="2200" dirty="0"/>
            </a:br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27</a:t>
            </a:fld>
            <a:endParaRPr lang="nn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AC9E72B-CD72-4C3F-BA63-C84ED58C6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43" y="890803"/>
            <a:ext cx="6448421" cy="403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2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3000" dirty="0"/>
              <a:t>Budsjett 2023</a:t>
            </a:r>
            <a:br>
              <a:rPr lang="nb-NO" sz="3000" dirty="0"/>
            </a:br>
            <a:r>
              <a:rPr lang="nb-NO" sz="3000" dirty="0"/>
              <a:t>Økonomiplan 2024-2026</a:t>
            </a:r>
          </a:p>
        </p:txBody>
      </p:sp>
      <p:sp>
        <p:nvSpPr>
          <p:cNvPr id="6" name="Undertittel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1800" dirty="0"/>
              <a:t>Del 4: Overordna inntekter og utgifter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28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193454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913" y="217714"/>
            <a:ext cx="7989887" cy="914399"/>
          </a:xfrm>
        </p:spPr>
        <p:txBody>
          <a:bodyPr>
            <a:normAutofit/>
          </a:bodyPr>
          <a:lstStyle/>
          <a:p>
            <a:r>
              <a:rPr lang="nb-NO" sz="2200" dirty="0" err="1"/>
              <a:t>Overornda</a:t>
            </a:r>
            <a:r>
              <a:rPr lang="nb-NO" sz="2200" dirty="0"/>
              <a:t> inntekter og utgifter</a:t>
            </a:r>
            <a:br>
              <a:rPr lang="nb-NO" sz="2200" dirty="0"/>
            </a:br>
            <a:endParaRPr lang="nb-NO" sz="1800" b="0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29</a:t>
            </a:fld>
            <a:endParaRPr lang="nn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7B570CA-B848-4D76-A0B2-CCADC8406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" y="989126"/>
            <a:ext cx="5514975" cy="39052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93B637A0-5F4D-4577-998F-CA4159F3B75B}"/>
              </a:ext>
            </a:extLst>
          </p:cNvPr>
          <p:cNvSpPr/>
          <p:nvPr/>
        </p:nvSpPr>
        <p:spPr>
          <a:xfrm>
            <a:off x="4025735" y="884712"/>
            <a:ext cx="629392" cy="4108862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1560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08563" y="-1588"/>
            <a:ext cx="6824046" cy="963183"/>
          </a:xfrm>
        </p:spPr>
        <p:txBody>
          <a:bodyPr>
            <a:normAutofit/>
          </a:bodyPr>
          <a:lstStyle/>
          <a:p>
            <a:r>
              <a:rPr lang="nb-NO" sz="2200" cap="none" dirty="0"/>
              <a:t>Handlingsrom – muligheter og trusler… </a:t>
            </a:r>
          </a:p>
        </p:txBody>
      </p:sp>
      <p:sp>
        <p:nvSpPr>
          <p:cNvPr id="29698" name="Plassholder for innhold 2"/>
          <p:cNvSpPr>
            <a:spLocks noGrp="1"/>
          </p:cNvSpPr>
          <p:nvPr>
            <p:ph idx="4294967295"/>
          </p:nvPr>
        </p:nvSpPr>
        <p:spPr>
          <a:xfrm>
            <a:off x="4571999" y="1423455"/>
            <a:ext cx="4275526" cy="3543802"/>
          </a:xfrm>
        </p:spPr>
        <p:txBody>
          <a:bodyPr/>
          <a:lstStyle/>
          <a:p>
            <a:r>
              <a:rPr lang="nb-NO" sz="1800" dirty="0">
                <a:latin typeface="Garamond" pitchFamily="18" charset="0"/>
              </a:rPr>
              <a:t>Totalt driftsbudsjett 740 millioner kroner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latin typeface="Garamond" pitchFamily="18" charset="0"/>
              </a:rPr>
              <a:t>Renter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latin typeface="Garamond" pitchFamily="18" charset="0"/>
              </a:rPr>
              <a:t>Prisstigning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latin typeface="Garamond" pitchFamily="18" charset="0"/>
              </a:rPr>
              <a:t>Lønnsvekst og pensjon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latin typeface="Garamond" pitchFamily="18" charset="0"/>
              </a:rPr>
              <a:t>Inntekter og utbytte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latin typeface="Garamond" pitchFamily="18" charset="0"/>
              </a:rPr>
              <a:t>Nye skatteregler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latin typeface="Garamond" pitchFamily="18" charset="0"/>
              </a:rPr>
              <a:t>Nytt inntektssystem/skatt og rammetilskudd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latin typeface="Garamond" pitchFamily="18" charset="0"/>
              </a:rPr>
              <a:t>Brukerrettigheter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 err="1">
                <a:latin typeface="Garamond" pitchFamily="18" charset="0"/>
              </a:rPr>
              <a:t>Forventningsgap</a:t>
            </a:r>
            <a:endParaRPr lang="nb-NO" sz="1400" dirty="0">
              <a:latin typeface="Garamond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latin typeface="Garamond" pitchFamily="18" charset="0"/>
              </a:rPr>
              <a:t>Befolkningsendringer</a:t>
            </a:r>
          </a:p>
          <a:p>
            <a:endParaRPr lang="nb-NO" sz="1400" dirty="0">
              <a:latin typeface="Garamond" pitchFamily="18" charset="0"/>
            </a:endParaRPr>
          </a:p>
          <a:p>
            <a:endParaRPr lang="nb-NO" sz="1400" dirty="0">
              <a:latin typeface="Garamond" pitchFamily="18" charset="0"/>
            </a:endParaRPr>
          </a:p>
          <a:p>
            <a:r>
              <a:rPr lang="nb-NO" sz="1400" dirty="0">
                <a:latin typeface="Garamond" pitchFamily="18" charset="0"/>
              </a:rPr>
              <a:t>		</a:t>
            </a:r>
          </a:p>
          <a:p>
            <a:endParaRPr lang="nb-NO" sz="1400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686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4379" y="0"/>
            <a:ext cx="8532421" cy="902525"/>
          </a:xfrm>
        </p:spPr>
        <p:txBody>
          <a:bodyPr/>
          <a:lstStyle/>
          <a:p>
            <a:r>
              <a:rPr lang="nb-NO" sz="2200" dirty="0"/>
              <a:t>Eiendomsskatt – handlingsrom 2023</a:t>
            </a:r>
            <a:br>
              <a:rPr lang="nb-NO" sz="2200" dirty="0"/>
            </a:br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30</a:t>
            </a:fld>
            <a:endParaRPr lang="nn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B4EB5E4-8D16-4AE9-B827-D8480E363284}"/>
              </a:ext>
            </a:extLst>
          </p:cNvPr>
          <p:cNvSpPr txBox="1"/>
          <p:nvPr/>
        </p:nvSpPr>
        <p:spPr>
          <a:xfrm>
            <a:off x="7217478" y="1343810"/>
            <a:ext cx="193860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 i tabellen er fra budsjett 2022.</a:t>
            </a:r>
          </a:p>
          <a:p>
            <a:endParaRPr lang="nb-NO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1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Nye boligverdier fra skatteetaten kommer først </a:t>
            </a:r>
            <a:r>
              <a:rPr lang="nb-NO" sz="1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</a:t>
            </a:r>
            <a:r>
              <a:rPr lang="nb-NO" sz="1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28. november.</a:t>
            </a:r>
          </a:p>
          <a:p>
            <a:endParaRPr lang="nb-NO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1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Budsjettforslaget viderefører samme nivå som i 2022.</a:t>
            </a:r>
          </a:p>
          <a:p>
            <a:endParaRPr lang="nb-NO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1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Kommer med forslag til ny skattesats og bunnfradrag til formannskapet 29. november.</a:t>
            </a:r>
          </a:p>
          <a:p>
            <a:endParaRPr lang="nb-NO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B04956B-F152-492F-8240-CFF5DF5DD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78" y="1035051"/>
            <a:ext cx="6872837" cy="366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82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913" y="1"/>
            <a:ext cx="7989887" cy="566539"/>
          </a:xfrm>
        </p:spPr>
        <p:txBody>
          <a:bodyPr/>
          <a:lstStyle/>
          <a:p>
            <a:r>
              <a:rPr lang="nb-NO" sz="2200" dirty="0"/>
              <a:t>statistikk – eiendomsskatt – </a:t>
            </a:r>
            <a:r>
              <a:rPr lang="nb-NO" sz="2200" dirty="0" err="1"/>
              <a:t>kostra</a:t>
            </a:r>
            <a:r>
              <a:rPr lang="nb-NO" sz="2200" dirty="0"/>
              <a:t> (2022)</a:t>
            </a:r>
            <a:endParaRPr lang="nb-NO" sz="1800" u="sng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31</a:t>
            </a:fld>
            <a:endParaRPr lang="nn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D216FD1-D1D5-47AA-9162-246F09577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8" y="795647"/>
            <a:ext cx="7774002" cy="431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30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913" y="323484"/>
            <a:ext cx="7989887" cy="813460"/>
          </a:xfrm>
        </p:spPr>
        <p:txBody>
          <a:bodyPr/>
          <a:lstStyle/>
          <a:p>
            <a:r>
              <a:rPr lang="nb-NO" dirty="0"/>
              <a:t>integreringstilskudd</a:t>
            </a:r>
            <a:endParaRPr lang="nb-NO" sz="1800" b="0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32</a:t>
            </a:fld>
            <a:endParaRPr lang="nn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A8D319C-3B50-4B18-AC5C-22FFEFFF9A44}"/>
              </a:ext>
            </a:extLst>
          </p:cNvPr>
          <p:cNvSpPr txBox="1"/>
          <p:nvPr/>
        </p:nvSpPr>
        <p:spPr>
          <a:xfrm>
            <a:off x="696913" y="1328903"/>
            <a:ext cx="405915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6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200" dirty="0">
                <a:solidFill>
                  <a:schemeClr val="tx2"/>
                </a:solidFill>
                <a:latin typeface="Garamond" panose="02020404030301010803" pitchFamily="18" charset="0"/>
              </a:rPr>
              <a:t>Bosetting av flyktninger i inntil 5 år</a:t>
            </a:r>
          </a:p>
          <a:p>
            <a:endParaRPr lang="nb-NO" sz="12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200" dirty="0">
                <a:solidFill>
                  <a:schemeClr val="tx2"/>
                </a:solidFill>
                <a:latin typeface="Garamond" panose="02020404030301010803" pitchFamily="18" charset="0"/>
              </a:rPr>
              <a:t>Budsjettert tilskudd 2023: 14,8 millioner kroner</a:t>
            </a:r>
          </a:p>
          <a:p>
            <a:r>
              <a:rPr lang="nb-NO" sz="1200" dirty="0">
                <a:solidFill>
                  <a:schemeClr val="tx2"/>
                </a:solidFill>
                <a:latin typeface="Garamond" panose="02020404030301010803" pitchFamily="18" charset="0"/>
              </a:rPr>
              <a:t>Dagens bosetting + 20 nye bosettinger hvert år framover</a:t>
            </a:r>
          </a:p>
          <a:p>
            <a:endParaRPr lang="nb-NO" sz="12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200" u="sng" dirty="0">
                <a:solidFill>
                  <a:schemeClr val="tx2"/>
                </a:solidFill>
                <a:latin typeface="Garamond" panose="02020404030301010803" pitchFamily="18" charset="0"/>
              </a:rPr>
              <a:t>Skal blant annet dekke:</a:t>
            </a:r>
          </a:p>
          <a:p>
            <a:r>
              <a:rPr lang="nb-NO" sz="1200" dirty="0">
                <a:solidFill>
                  <a:schemeClr val="tx2"/>
                </a:solidFill>
                <a:latin typeface="Garamond" panose="02020404030301010803" pitchFamily="18" charset="0"/>
              </a:rPr>
              <a:t>Driftsbudsjettet til Voksenopplæring og flyktningetjenesten</a:t>
            </a:r>
          </a:p>
          <a:p>
            <a:r>
              <a:rPr lang="nb-NO" sz="1200" dirty="0">
                <a:solidFill>
                  <a:schemeClr val="tx2"/>
                </a:solidFill>
                <a:latin typeface="Garamond" panose="02020404030301010803" pitchFamily="18" charset="0"/>
              </a:rPr>
              <a:t>Utbetalinger fra NAV</a:t>
            </a:r>
          </a:p>
          <a:p>
            <a:r>
              <a:rPr lang="nb-NO" sz="1200" dirty="0">
                <a:solidFill>
                  <a:schemeClr val="tx2"/>
                </a:solidFill>
                <a:latin typeface="Garamond" panose="02020404030301010803" pitchFamily="18" charset="0"/>
              </a:rPr>
              <a:t>Økt antall årsverk/styrking av personellressurser</a:t>
            </a:r>
          </a:p>
          <a:p>
            <a:r>
              <a:rPr lang="nb-NO" sz="1200" dirty="0">
                <a:solidFill>
                  <a:schemeClr val="tx2"/>
                </a:solidFill>
                <a:latin typeface="Garamond" panose="02020404030301010803" pitchFamily="18" charset="0"/>
              </a:rPr>
              <a:t>Utgifter til bosetting (husleie, kostnader </a:t>
            </a:r>
            <a:r>
              <a:rPr lang="nb-NO" sz="1200" dirty="0" err="1">
                <a:solidFill>
                  <a:schemeClr val="tx2"/>
                </a:solidFill>
                <a:latin typeface="Garamond" panose="02020404030301010803" pitchFamily="18" charset="0"/>
              </a:rPr>
              <a:t>ifm</a:t>
            </a:r>
            <a:r>
              <a:rPr lang="nb-NO" sz="1200" dirty="0">
                <a:solidFill>
                  <a:schemeClr val="tx2"/>
                </a:solidFill>
                <a:latin typeface="Garamond" panose="02020404030301010803" pitchFamily="18" charset="0"/>
              </a:rPr>
              <a:t> kjøp av boliger, istandsetting av boliger, kjøp av inventar ++)</a:t>
            </a:r>
          </a:p>
          <a:p>
            <a:r>
              <a:rPr lang="nb-NO" sz="1200" dirty="0">
                <a:solidFill>
                  <a:schemeClr val="tx2"/>
                </a:solidFill>
                <a:latin typeface="Garamond" panose="02020404030301010803" pitchFamily="18" charset="0"/>
              </a:rPr>
              <a:t>Mottakstilbud Børsa skole og Oterhaugen barnehage</a:t>
            </a:r>
          </a:p>
          <a:p>
            <a:r>
              <a:rPr lang="nb-NO" sz="1200" dirty="0">
                <a:solidFill>
                  <a:schemeClr val="tx2"/>
                </a:solidFill>
                <a:latin typeface="Garamond" panose="02020404030301010803" pitchFamily="18" charset="0"/>
              </a:rPr>
              <a:t>Ekstra tiltak morsmålslærere, styrking fremmedspråklige, særskilt norskopplæring</a:t>
            </a:r>
          </a:p>
          <a:p>
            <a:endParaRPr lang="nb-NO" sz="12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endParaRPr lang="nb-NO" sz="1200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4674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913" y="113748"/>
            <a:ext cx="7989887" cy="566539"/>
          </a:xfrm>
        </p:spPr>
        <p:txBody>
          <a:bodyPr/>
          <a:lstStyle/>
          <a:p>
            <a:r>
              <a:rPr lang="nb-NO" sz="2200" dirty="0"/>
              <a:t>Disposisjonsfond</a:t>
            </a:r>
            <a:endParaRPr lang="nb-NO" sz="1800" u="sng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33</a:t>
            </a:fld>
            <a:endParaRPr lang="nn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6A3F297-E0BF-4B3A-9AAC-2BE8041A8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3" y="993929"/>
            <a:ext cx="6843918" cy="395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81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3000" dirty="0"/>
              <a:t>Budsjett 2023</a:t>
            </a:r>
            <a:br>
              <a:rPr lang="nb-NO" sz="3000" dirty="0"/>
            </a:br>
            <a:r>
              <a:rPr lang="nb-NO" sz="3000" dirty="0"/>
              <a:t>Økonomiplan 2024-2026</a:t>
            </a:r>
          </a:p>
        </p:txBody>
      </p:sp>
      <p:sp>
        <p:nvSpPr>
          <p:cNvPr id="6" name="Undertittel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1800" dirty="0"/>
              <a:t>Del 5: Driftsbudsjett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34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158514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913" y="311383"/>
            <a:ext cx="7989887" cy="566539"/>
          </a:xfrm>
        </p:spPr>
        <p:txBody>
          <a:bodyPr/>
          <a:lstStyle/>
          <a:p>
            <a:r>
              <a:rPr lang="nb-NO" sz="2200" dirty="0"/>
              <a:t>omstillingstiltak</a:t>
            </a:r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35</a:t>
            </a:fld>
            <a:endParaRPr lang="nn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500DC57-A022-440D-A24B-BF09D110B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61" y="1653441"/>
            <a:ext cx="7408404" cy="222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52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913" y="382275"/>
            <a:ext cx="7989887" cy="566539"/>
          </a:xfrm>
        </p:spPr>
        <p:txBody>
          <a:bodyPr/>
          <a:lstStyle/>
          <a:p>
            <a:r>
              <a:rPr lang="nb-NO" sz="2200" dirty="0"/>
              <a:t>Område organisasjon</a:t>
            </a:r>
            <a:endParaRPr lang="nb-NO" sz="1800" u="sng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36</a:t>
            </a:fld>
            <a:endParaRPr lang="nn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E35913B-412C-4B3C-8563-FDAEE7C21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4" y="1501199"/>
            <a:ext cx="7055979" cy="248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03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913" y="323484"/>
            <a:ext cx="7989887" cy="813460"/>
          </a:xfrm>
        </p:spPr>
        <p:txBody>
          <a:bodyPr/>
          <a:lstStyle/>
          <a:p>
            <a:r>
              <a:rPr lang="nb-NO" dirty="0"/>
              <a:t>organisasjon - tiltak</a:t>
            </a:r>
            <a:endParaRPr lang="nb-NO" sz="1800" b="0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37</a:t>
            </a:fld>
            <a:endParaRPr lang="nn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A8D319C-3B50-4B18-AC5C-22FFEFFF9A44}"/>
              </a:ext>
            </a:extLst>
          </p:cNvPr>
          <p:cNvSpPr txBox="1"/>
          <p:nvPr/>
        </p:nvSpPr>
        <p:spPr>
          <a:xfrm>
            <a:off x="4397496" y="1258094"/>
            <a:ext cx="44882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</a:rPr>
              <a:t>Sommerjobb for ungdom under 18 år: videreført med 350 000 kroner</a:t>
            </a:r>
          </a:p>
          <a:p>
            <a:endParaRPr lang="nb-NO" sz="1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</a:rPr>
              <a:t>Valgutgifter og tilskudd til lokale politiske partier: 550 000 kroner</a:t>
            </a:r>
          </a:p>
          <a:p>
            <a:endParaRPr lang="nb-NO" sz="1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</a:rPr>
              <a:t>Helseplattformen: Investering 24 millioner kroner + driftskostnader fra 2024 (3,1 millioner kroner)</a:t>
            </a:r>
          </a:p>
          <a:p>
            <a:endParaRPr lang="nb-NO" sz="1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</a:rPr>
              <a:t>Kapto: Tilskudd til kjøp av kommunale plasser (4 stk.) justert opp med 200 000 kroner</a:t>
            </a:r>
          </a:p>
          <a:p>
            <a:endParaRPr lang="nb-NO" sz="1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</a:rPr>
              <a:t>Kommunal andel forvaltning og drift av nasjonale e-helseløsninger videreført og økt til 590 000 kroner per år</a:t>
            </a:r>
          </a:p>
          <a:p>
            <a:endParaRPr lang="nb-NO" sz="1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endParaRPr lang="nb-NO" sz="12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endParaRPr lang="nb-NO" sz="1200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7352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913" y="311383"/>
            <a:ext cx="7989887" cy="566539"/>
          </a:xfrm>
        </p:spPr>
        <p:txBody>
          <a:bodyPr/>
          <a:lstStyle/>
          <a:p>
            <a:r>
              <a:rPr lang="nb-NO" sz="2200" dirty="0"/>
              <a:t>Organisasjon - tiltak</a:t>
            </a:r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38</a:t>
            </a:fld>
            <a:endParaRPr lang="nn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C8841DA-2718-427E-B5E9-6AD7D3B1C17E}"/>
              </a:ext>
            </a:extLst>
          </p:cNvPr>
          <p:cNvSpPr txBox="1"/>
          <p:nvPr/>
        </p:nvSpPr>
        <p:spPr>
          <a:xfrm>
            <a:off x="696913" y="1368105"/>
            <a:ext cx="778635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</a:rPr>
              <a:t>Lærlinger: Budsjett til 16 lærlinger inkl. styrking av helsefaglærlinger i 2022 – budsjett 2,7 millioner kroner</a:t>
            </a:r>
          </a:p>
          <a:p>
            <a:endParaRPr lang="nb-NO" sz="1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</a:rPr>
              <a:t>Fellesrådet: Prisjustert driftstilskudd, tilskudd til skifte av tak på Skaun kirke og vedlikehold av kirkebygg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ITMidt: Økt budsjett med 1,4 millioner kroner (Nytt/oppgradering ERP-system, nytt sak- og arkivsystem og innføring av nye sikkerhetsverktøy (IBM </a:t>
            </a:r>
            <a:r>
              <a:rPr lang="nb-NO" sz="1400" dirty="0" err="1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Qradar</a:t>
            </a:r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), overgang fra kjøp til leasing av </a:t>
            </a:r>
            <a:r>
              <a:rPr lang="nb-NO" sz="1400" dirty="0" err="1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Pcer</a:t>
            </a:r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skole, prisvekst)</a:t>
            </a:r>
          </a:p>
          <a:p>
            <a:endParaRPr lang="nb-NO" sz="1400" dirty="0">
              <a:solidFill>
                <a:schemeClr val="tx2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NKOM Bredbåndutbygging: Avsatt midler til utbygging av Eggkleiva-Fv709-Gammelveien-Børsa (prosjektstart 2022) + </a:t>
            </a:r>
            <a:r>
              <a:rPr lang="nb-NO" sz="1400" dirty="0" err="1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Skjetnan</a:t>
            </a:r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Viggja (2024)</a:t>
            </a:r>
          </a:p>
          <a:p>
            <a:endParaRPr lang="nb-NO" sz="1400" dirty="0">
              <a:solidFill>
                <a:schemeClr val="tx2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Interkommunalt politisk råd Trøndelag sørvest – Lakseregionen: Driftsbudsjett 5,5 millioner kroner – Skaun kommune sin andel 680 000 kroner.</a:t>
            </a:r>
          </a:p>
          <a:p>
            <a:endParaRPr lang="nb-NO" sz="1400" dirty="0">
              <a:solidFill>
                <a:schemeClr val="tx2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endParaRPr lang="nb-NO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84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913" y="376407"/>
            <a:ext cx="7989887" cy="566539"/>
          </a:xfrm>
        </p:spPr>
        <p:txBody>
          <a:bodyPr/>
          <a:lstStyle/>
          <a:p>
            <a:r>
              <a:rPr lang="nb-NO" sz="2200" dirty="0"/>
              <a:t>Område oppvekst</a:t>
            </a:r>
            <a:endParaRPr lang="nb-NO" sz="1800" u="sng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39</a:t>
            </a:fld>
            <a:endParaRPr lang="nn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C6C55CB-5AE9-4FE6-AD69-8500AE4BB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34" y="1569235"/>
            <a:ext cx="6731528" cy="312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40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913" y="-1588"/>
            <a:ext cx="4611462" cy="1223963"/>
          </a:xfrm>
        </p:spPr>
        <p:txBody>
          <a:bodyPr>
            <a:normAutofit/>
          </a:bodyPr>
          <a:lstStyle/>
          <a:p>
            <a:r>
              <a:rPr lang="nb-NO" sz="2200" cap="none" dirty="0"/>
              <a:t>Budsjettdokumentet</a:t>
            </a:r>
          </a:p>
        </p:txBody>
      </p:sp>
      <p:sp>
        <p:nvSpPr>
          <p:cNvPr id="29698" name="Plassholder for innhold 2"/>
          <p:cNvSpPr>
            <a:spLocks noGrp="1"/>
          </p:cNvSpPr>
          <p:nvPr>
            <p:ph idx="4294967295"/>
          </p:nvPr>
        </p:nvSpPr>
        <p:spPr>
          <a:xfrm>
            <a:off x="408562" y="1582738"/>
            <a:ext cx="5071353" cy="3063875"/>
          </a:xfrm>
        </p:spPr>
        <p:txBody>
          <a:bodyPr/>
          <a:lstStyle/>
          <a:p>
            <a:r>
              <a:rPr lang="nb-NO" sz="1400" dirty="0">
                <a:latin typeface="Garamond" pitchFamily="18" charset="0"/>
              </a:rPr>
              <a:t>1.	Innledning - utfordringsbildet</a:t>
            </a:r>
          </a:p>
          <a:p>
            <a:r>
              <a:rPr lang="nb-NO" sz="1400" dirty="0">
                <a:latin typeface="Garamond" pitchFamily="18" charset="0"/>
              </a:rPr>
              <a:t>2.	Overordnede inntekter og utgifter</a:t>
            </a:r>
          </a:p>
          <a:p>
            <a:r>
              <a:rPr lang="nb-NO" sz="1400" dirty="0">
                <a:latin typeface="Garamond" pitchFamily="18" charset="0"/>
              </a:rPr>
              <a:t>3.	Organisasjon</a:t>
            </a:r>
          </a:p>
          <a:p>
            <a:r>
              <a:rPr lang="nb-NO" sz="1400" dirty="0">
                <a:latin typeface="Garamond" pitchFamily="18" charset="0"/>
              </a:rPr>
              <a:t>4.	Oppvekst</a:t>
            </a:r>
          </a:p>
          <a:p>
            <a:r>
              <a:rPr lang="nb-NO" sz="1400" dirty="0">
                <a:latin typeface="Garamond" pitchFamily="18" charset="0"/>
              </a:rPr>
              <a:t>5.	Helse og mestring</a:t>
            </a:r>
          </a:p>
          <a:p>
            <a:r>
              <a:rPr lang="nb-NO" sz="1400" dirty="0">
                <a:latin typeface="Garamond" pitchFamily="18" charset="0"/>
              </a:rPr>
              <a:t>6.	Samfunn og kultur</a:t>
            </a:r>
          </a:p>
          <a:p>
            <a:r>
              <a:rPr lang="nb-NO" sz="1400" dirty="0">
                <a:latin typeface="Garamond" pitchFamily="18" charset="0"/>
              </a:rPr>
              <a:t>7.	Investeringsbudsjett</a:t>
            </a:r>
          </a:p>
          <a:p>
            <a:r>
              <a:rPr lang="nb-NO" sz="1400" dirty="0">
                <a:latin typeface="Garamond" pitchFamily="18" charset="0"/>
              </a:rPr>
              <a:t>8.	Tiltak som er vurdert, men ikke tatt inn i budsjettforslaget</a:t>
            </a:r>
          </a:p>
          <a:p>
            <a:r>
              <a:rPr lang="nb-NO" sz="1400" dirty="0">
                <a:latin typeface="Garamond" pitchFamily="18" charset="0"/>
              </a:rPr>
              <a:t>9.	Økonomiske oversikter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3823C1F-DC6B-4CF5-93B2-1F21A2E7D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869" y="-1588"/>
            <a:ext cx="369513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913" y="323484"/>
            <a:ext cx="7989887" cy="813460"/>
          </a:xfrm>
        </p:spPr>
        <p:txBody>
          <a:bodyPr/>
          <a:lstStyle/>
          <a:p>
            <a:r>
              <a:rPr lang="nb-NO" dirty="0"/>
              <a:t>Oppvekst - tiltak</a:t>
            </a:r>
            <a:endParaRPr lang="nb-NO" sz="1800" b="0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40</a:t>
            </a:fld>
            <a:endParaRPr lang="nn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A8D319C-3B50-4B18-AC5C-22FFEFFF9A44}"/>
              </a:ext>
            </a:extLst>
          </p:cNvPr>
          <p:cNvSpPr txBox="1"/>
          <p:nvPr/>
        </p:nvSpPr>
        <p:spPr>
          <a:xfrm>
            <a:off x="4756068" y="1352517"/>
            <a:ext cx="40591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</a:rPr>
              <a:t>Lønnsoppgjøret for kapittel 3, 4 og 5 er p.t. ikke ferdig. Kompenseres ved bruk av avsatt lønnsreserve i 2023</a:t>
            </a:r>
          </a:p>
          <a:p>
            <a:endParaRPr lang="nb-NO" sz="1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</a:rPr>
              <a:t>Økt klassetall Buvik skole høsten 2022 – helårseffekt 2023: 1,3 millioner kroner</a:t>
            </a:r>
          </a:p>
          <a:p>
            <a:endParaRPr lang="nb-NO" sz="1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</a:rPr>
              <a:t>Gratis deltidsplass SFO fra høst 2022 – helårseffekt 2023: 2,6 millioner kroner</a:t>
            </a:r>
          </a:p>
          <a:p>
            <a:endParaRPr lang="nb-NO" sz="1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</a:rPr>
              <a:t>Mottakstilbud flyktninger ved Børsa skole og Oterhaugen barnehage: 2,0 millioner kroner</a:t>
            </a:r>
          </a:p>
          <a:p>
            <a:endParaRPr lang="nb-NO" sz="1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endParaRPr lang="nb-NO" sz="1200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pic>
        <p:nvPicPr>
          <p:cNvPr id="2050" name="Picture 2" descr="Buvik skole">
            <a:extLst>
              <a:ext uri="{FF2B5EF4-FFF2-40B4-BE49-F238E27FC236}">
                <a16:creationId xmlns:a16="http://schemas.microsoft.com/office/drawing/2014/main" id="{00344D7C-604B-473C-AD51-B019D5517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586853"/>
            <a:ext cx="361950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4135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913" y="311383"/>
            <a:ext cx="7989887" cy="566539"/>
          </a:xfrm>
        </p:spPr>
        <p:txBody>
          <a:bodyPr/>
          <a:lstStyle/>
          <a:p>
            <a:r>
              <a:rPr lang="nb-NO" sz="2200" dirty="0"/>
              <a:t>oppvekst - tiltak</a:t>
            </a:r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41</a:t>
            </a:fld>
            <a:endParaRPr lang="nn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C8841DA-2718-427E-B5E9-6AD7D3B1C17E}"/>
              </a:ext>
            </a:extLst>
          </p:cNvPr>
          <p:cNvSpPr txBox="1"/>
          <p:nvPr/>
        </p:nvSpPr>
        <p:spPr>
          <a:xfrm>
            <a:off x="696913" y="1368105"/>
            <a:ext cx="7874714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</a:rPr>
              <a:t>Viggja oppvekstsenter og Børsa barnehage: morsmålslærer, særskilt norskopplæring og styrking fremmedspråklige: 550 000 kroner</a:t>
            </a:r>
          </a:p>
          <a:p>
            <a:endParaRPr lang="nb-NO" sz="1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Voksenopplæring og flyktningetjenesten: økt stillingsressurs 780 000 kroner </a:t>
            </a:r>
          </a:p>
          <a:p>
            <a:endParaRPr lang="nb-NO" sz="1400" dirty="0">
              <a:solidFill>
                <a:schemeClr val="tx2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PPT: økt lisenskostnad 100 000 kroner</a:t>
            </a:r>
          </a:p>
          <a:p>
            <a:endParaRPr lang="nb-NO" sz="1400" dirty="0">
              <a:solidFill>
                <a:schemeClr val="tx2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Kjøp av læremidler skole: 2,6 millioner kroner</a:t>
            </a:r>
          </a:p>
          <a:p>
            <a:pPr>
              <a:spcAft>
                <a:spcPts val="600"/>
              </a:spcAft>
            </a:pPr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Digitale lisenser skole: 500 000 kroner</a:t>
            </a:r>
          </a:p>
          <a:p>
            <a:pPr>
              <a:spcAft>
                <a:spcPts val="600"/>
              </a:spcAft>
            </a:pPr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Leirskole 2 trinn i 2023, ingen i 2024, deretter 1 trinn hvert år: 650 000 kroner</a:t>
            </a:r>
          </a:p>
          <a:p>
            <a:pPr>
              <a:spcAft>
                <a:spcPts val="600"/>
              </a:spcAft>
            </a:pPr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Sentral avtale arbeidstøy barnehage: 300 000 kroner</a:t>
            </a:r>
          </a:p>
          <a:p>
            <a:pPr>
              <a:spcAft>
                <a:spcPts val="600"/>
              </a:spcAft>
            </a:pPr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Digitaliseringstiltak barnehage: 300 000 kroner drift + investering 1,2 millioner kroner</a:t>
            </a:r>
          </a:p>
          <a:p>
            <a:endParaRPr lang="nb-NO" sz="1400" dirty="0">
              <a:solidFill>
                <a:schemeClr val="tx2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400" dirty="0">
              <a:solidFill>
                <a:schemeClr val="tx2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endParaRPr lang="nb-NO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180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913" y="382275"/>
            <a:ext cx="7989887" cy="566539"/>
          </a:xfrm>
        </p:spPr>
        <p:txBody>
          <a:bodyPr/>
          <a:lstStyle/>
          <a:p>
            <a:r>
              <a:rPr lang="nb-NO" sz="2200" dirty="0"/>
              <a:t>Område helse og mestring</a:t>
            </a:r>
            <a:endParaRPr lang="nb-NO" sz="1800" u="sng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42</a:t>
            </a:fld>
            <a:endParaRPr lang="nn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E52505D-EC21-4C0A-992F-550835486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" y="1614015"/>
            <a:ext cx="7174096" cy="25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81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913" y="323484"/>
            <a:ext cx="7989887" cy="813460"/>
          </a:xfrm>
        </p:spPr>
        <p:txBody>
          <a:bodyPr/>
          <a:lstStyle/>
          <a:p>
            <a:r>
              <a:rPr lang="nb-NO" dirty="0"/>
              <a:t>Helse og mestring - tiltak</a:t>
            </a:r>
            <a:endParaRPr lang="nb-NO" sz="1800" b="0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43</a:t>
            </a:fld>
            <a:endParaRPr lang="nn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A8D319C-3B50-4B18-AC5C-22FFEFFF9A44}"/>
              </a:ext>
            </a:extLst>
          </p:cNvPr>
          <p:cNvSpPr txBox="1"/>
          <p:nvPr/>
        </p:nvSpPr>
        <p:spPr>
          <a:xfrm>
            <a:off x="4756068" y="1352517"/>
            <a:ext cx="405915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6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</a:rPr>
              <a:t>Basistilskudd fastleger: endring av beregningsmåte – ukjent effekt for Skaun kommune</a:t>
            </a:r>
          </a:p>
          <a:p>
            <a:endParaRPr lang="nb-NO" sz="1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</a:rPr>
              <a:t>Barnevern: Økningen 1 årsverk i ØR1/2022 – helårseffekt 2023: 800 000 kroner</a:t>
            </a:r>
          </a:p>
          <a:p>
            <a:endParaRPr lang="nb-NO" sz="1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</a:rPr>
              <a:t>Ressurskrevende tjenester: effekt av vedtak og tiltak fra 2021/2022: 4,7 millioner kroner (økt ramme hjemmetjenesten og Skaun bo- og aktivitetstilbud)</a:t>
            </a:r>
          </a:p>
          <a:p>
            <a:endParaRPr lang="nb-NO" sz="1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</a:rPr>
              <a:t>Legevakt: økt bemanning ved felles legevaktordning høst 2022 – helårseffekt 2023: 700 000 kroner</a:t>
            </a:r>
          </a:p>
          <a:p>
            <a:endParaRPr lang="nb-NO" sz="1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endParaRPr lang="nb-NO" sz="12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endParaRPr lang="nb-NO" sz="1200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Bilde 4" descr="Et bilde som inneholder person, innendørs&#10;&#10;Automatisk generert beskrivelse">
            <a:extLst>
              <a:ext uri="{FF2B5EF4-FFF2-40B4-BE49-F238E27FC236}">
                <a16:creationId xmlns:a16="http://schemas.microsoft.com/office/drawing/2014/main" id="{CE17210F-EF81-4A49-BEF9-E92486533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06" y="1647933"/>
            <a:ext cx="4243223" cy="282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833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913" y="311383"/>
            <a:ext cx="7989887" cy="566539"/>
          </a:xfrm>
        </p:spPr>
        <p:txBody>
          <a:bodyPr/>
          <a:lstStyle/>
          <a:p>
            <a:r>
              <a:rPr lang="nb-NO" sz="2200" dirty="0"/>
              <a:t>Helse og mestring - tiltak</a:t>
            </a:r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44</a:t>
            </a:fld>
            <a:endParaRPr lang="nn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C8841DA-2718-427E-B5E9-6AD7D3B1C17E}"/>
              </a:ext>
            </a:extLst>
          </p:cNvPr>
          <p:cNvSpPr txBox="1"/>
          <p:nvPr/>
        </p:nvSpPr>
        <p:spPr>
          <a:xfrm>
            <a:off x="696914" y="1368105"/>
            <a:ext cx="730932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Ergoterapi: økning 1 årsverk 710 000 kroner</a:t>
            </a:r>
          </a:p>
          <a:p>
            <a:pPr>
              <a:spcAft>
                <a:spcPts val="1200"/>
              </a:spcAft>
            </a:pPr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NAV: økt budsjett kvalifiseringsprogrammet og økt stillingsressurs flyktninger: 940 000 kroner</a:t>
            </a:r>
          </a:p>
          <a:p>
            <a:pPr>
              <a:spcAft>
                <a:spcPts val="1200"/>
              </a:spcAft>
            </a:pPr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Skaun bo- og aktivitetstilbud: økt lederressurs 850 000 kroner</a:t>
            </a:r>
          </a:p>
          <a:p>
            <a:pPr>
              <a:spcAft>
                <a:spcPts val="1200"/>
              </a:spcAft>
            </a:pPr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Rus- og psykiatribolig etablert høsten 2022: helårseffekt 2023 6,3 millioner kroner – netto 2,5 millioner kroner</a:t>
            </a:r>
          </a:p>
          <a:p>
            <a:pPr>
              <a:spcAft>
                <a:spcPts val="1200"/>
              </a:spcAft>
            </a:pPr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Økt grunnbemanning: utredning – satt av 1,2 millioner kroner</a:t>
            </a:r>
            <a:endParaRPr lang="nb-NO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7204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913" y="446885"/>
            <a:ext cx="7989887" cy="566539"/>
          </a:xfrm>
        </p:spPr>
        <p:txBody>
          <a:bodyPr/>
          <a:lstStyle/>
          <a:p>
            <a:r>
              <a:rPr lang="nb-NO" sz="2200" dirty="0"/>
              <a:t>Område samfunn og kultur</a:t>
            </a:r>
            <a:endParaRPr lang="nb-NO" sz="1800" u="sng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45</a:t>
            </a:fld>
            <a:endParaRPr lang="nn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B78FCA5-E851-41F1-9D23-60D92A94B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34" y="1554479"/>
            <a:ext cx="6980601" cy="247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297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913" y="323484"/>
            <a:ext cx="7989887" cy="813460"/>
          </a:xfrm>
        </p:spPr>
        <p:txBody>
          <a:bodyPr/>
          <a:lstStyle/>
          <a:p>
            <a:r>
              <a:rPr lang="nb-NO" dirty="0"/>
              <a:t>Samfunn og kultur - tiltak</a:t>
            </a:r>
            <a:endParaRPr lang="nb-NO" sz="1800" b="0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46</a:t>
            </a:fld>
            <a:endParaRPr lang="nn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A8D319C-3B50-4B18-AC5C-22FFEFFF9A44}"/>
              </a:ext>
            </a:extLst>
          </p:cNvPr>
          <p:cNvSpPr txBox="1"/>
          <p:nvPr/>
        </p:nvSpPr>
        <p:spPr>
          <a:xfrm>
            <a:off x="4756068" y="1352517"/>
            <a:ext cx="405915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6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</a:rPr>
              <a:t>Budsjettramma justert for engangstiltak/-bevilgninger 2022:</a:t>
            </a:r>
          </a:p>
          <a:p>
            <a:endParaRPr lang="nb-NO" sz="1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</a:rPr>
              <a:t>Utredning reservevann, revisjon kommuneplan, områdeplan Ilhaugen/</a:t>
            </a:r>
            <a:r>
              <a:rPr lang="nb-NO" sz="1400" dirty="0" err="1">
                <a:solidFill>
                  <a:schemeClr val="tx2"/>
                </a:solidFill>
                <a:latin typeface="Garamond" panose="02020404030301010803" pitchFamily="18" charset="0"/>
              </a:rPr>
              <a:t>Snefugl</a:t>
            </a:r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</a:rPr>
              <a:t>, områdeplan Venn</a:t>
            </a: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</a:rPr>
              <a:t>Tilskudd Skaun motorsenter og Viggja IL</a:t>
            </a: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</a:rPr>
              <a:t>Ungdomstiltak Buvika, utvidelse Klubb1, kulturstøtte, utredning </a:t>
            </a:r>
            <a:r>
              <a:rPr lang="nb-NO" sz="1400" dirty="0" err="1">
                <a:solidFill>
                  <a:schemeClr val="tx2"/>
                </a:solidFill>
                <a:latin typeface="Garamond" panose="02020404030301010803" pitchFamily="18" charset="0"/>
              </a:rPr>
              <a:t>Ølsholmskjæret</a:t>
            </a:r>
            <a:endParaRPr lang="nb-NO" sz="1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</a:rPr>
              <a:t>Beplantning, </a:t>
            </a:r>
            <a:r>
              <a:rPr lang="nb-NO" sz="1400" dirty="0" err="1">
                <a:solidFill>
                  <a:schemeClr val="tx2"/>
                </a:solidFill>
                <a:latin typeface="Garamond" panose="02020404030301010803" pitchFamily="18" charset="0"/>
              </a:rPr>
              <a:t>ledlys</a:t>
            </a:r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</a:rPr>
              <a:t> Rådhus og Skaunhallen</a:t>
            </a:r>
          </a:p>
          <a:p>
            <a:endParaRPr lang="nb-NO" sz="1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</a:rPr>
              <a:t>Total rammejustering 7,9 millioner kroner</a:t>
            </a:r>
          </a:p>
          <a:p>
            <a:endParaRPr lang="nb-NO" sz="12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endParaRPr lang="nb-NO" sz="1200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pic>
        <p:nvPicPr>
          <p:cNvPr id="3074" name="Picture 2" descr="Langrenn">
            <a:extLst>
              <a:ext uri="{FF2B5EF4-FFF2-40B4-BE49-F238E27FC236}">
                <a16:creationId xmlns:a16="http://schemas.microsoft.com/office/drawing/2014/main" id="{B2F8DFCC-D340-4A4C-8693-95F819D9C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33" y="1674693"/>
            <a:ext cx="3891190" cy="230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6157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913" y="311383"/>
            <a:ext cx="7989887" cy="566539"/>
          </a:xfrm>
        </p:spPr>
        <p:txBody>
          <a:bodyPr/>
          <a:lstStyle/>
          <a:p>
            <a:r>
              <a:rPr lang="nb-NO" sz="2200" dirty="0"/>
              <a:t>Samfunn og kultur - tiltak</a:t>
            </a:r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47</a:t>
            </a:fld>
            <a:endParaRPr lang="nn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C8841DA-2718-427E-B5E9-6AD7D3B1C17E}"/>
              </a:ext>
            </a:extLst>
          </p:cNvPr>
          <p:cNvSpPr txBox="1"/>
          <p:nvPr/>
        </p:nvSpPr>
        <p:spPr>
          <a:xfrm>
            <a:off x="696913" y="1368105"/>
            <a:ext cx="638053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Pott kommunalt tilskudd anlegg 2023-2025: 500 000 kroner i årlig pott</a:t>
            </a:r>
          </a:p>
          <a:p>
            <a:pPr>
              <a:spcAft>
                <a:spcPts val="600"/>
              </a:spcAft>
            </a:pPr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SLT-koordinator: opprinnelig prosjektstilling, men foreslås videreført og fast stilling</a:t>
            </a:r>
          </a:p>
          <a:p>
            <a:pPr>
              <a:spcAft>
                <a:spcPts val="600"/>
              </a:spcAft>
            </a:pPr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Avtale med Drive videreført</a:t>
            </a:r>
          </a:p>
          <a:p>
            <a:pPr>
              <a:spcAft>
                <a:spcPts val="600"/>
              </a:spcAft>
            </a:pPr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Reguleringsplan Ramsjøbu skytebane 300 000 kroner</a:t>
            </a:r>
          </a:p>
          <a:p>
            <a:pPr>
              <a:spcAft>
                <a:spcPts val="600"/>
              </a:spcAft>
            </a:pPr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Rullering hovedplan Vann og avløp: Totalkostnad 2,1 millioner (2023: 1,0 millioner kroner)</a:t>
            </a:r>
          </a:p>
          <a:p>
            <a:pPr>
              <a:spcAft>
                <a:spcPts val="600"/>
              </a:spcAft>
            </a:pPr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Deltagelse prosjekt Trygg grunn: 600 000 kroner</a:t>
            </a:r>
          </a:p>
          <a:p>
            <a:pPr>
              <a:spcAft>
                <a:spcPts val="600"/>
              </a:spcAft>
            </a:pPr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Kommunale veier: vintervedlikehold økes med 600 000 kroner</a:t>
            </a:r>
          </a:p>
          <a:p>
            <a:pPr>
              <a:spcAft>
                <a:spcPts val="600"/>
              </a:spcAft>
            </a:pPr>
            <a:r>
              <a:rPr lang="nb-NO" sz="1400" dirty="0">
                <a:solidFill>
                  <a:schemeClr val="tx2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Vannområdekoordinator: økt bevilgning 125 000 kroner</a:t>
            </a:r>
          </a:p>
          <a:p>
            <a:endParaRPr lang="nb-NO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450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913" y="594652"/>
            <a:ext cx="7989887" cy="566539"/>
          </a:xfrm>
        </p:spPr>
        <p:txBody>
          <a:bodyPr>
            <a:normAutofit fontScale="90000"/>
          </a:bodyPr>
          <a:lstStyle/>
          <a:p>
            <a:r>
              <a:rPr lang="nb-NO" sz="2200" dirty="0"/>
              <a:t>Tiltak som er vurdert, men ikke tatt inn i budsjettforslaget</a:t>
            </a:r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48</a:t>
            </a:fld>
            <a:endParaRPr lang="nn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C8841DA-2718-427E-B5E9-6AD7D3B1C17E}"/>
              </a:ext>
            </a:extLst>
          </p:cNvPr>
          <p:cNvSpPr txBox="1"/>
          <p:nvPr/>
        </p:nvSpPr>
        <p:spPr>
          <a:xfrm>
            <a:off x="696913" y="1639475"/>
            <a:ext cx="63805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kapittel 8 i budsjettdokumentet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Innmeldt ønsker/behov 2023:		23,4 millioner kroner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Inntekter/innsparinger 2023:		1,2 millioner kroner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724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 rot="21191359">
            <a:off x="4588255" y="1715872"/>
            <a:ext cx="4913373" cy="566539"/>
          </a:xfrm>
        </p:spPr>
        <p:txBody>
          <a:bodyPr>
            <a:noAutofit/>
          </a:bodyPr>
          <a:lstStyle/>
          <a:p>
            <a:br>
              <a:rPr lang="nb-NO" sz="3200" i="1" dirty="0">
                <a:solidFill>
                  <a:srgbClr val="FFC000"/>
                </a:solidFill>
                <a:latin typeface="Algerian" panose="04020705040A02060702" pitchFamily="82" charset="0"/>
              </a:rPr>
            </a:br>
            <a:br>
              <a:rPr lang="nb-NO" sz="3200" i="1" dirty="0">
                <a:solidFill>
                  <a:srgbClr val="FFC000"/>
                </a:solidFill>
                <a:latin typeface="Algerian" panose="04020705040A02060702" pitchFamily="82" charset="0"/>
              </a:rPr>
            </a:br>
            <a:br>
              <a:rPr lang="nb-NO" sz="3200" i="1" dirty="0">
                <a:solidFill>
                  <a:srgbClr val="FFC000"/>
                </a:solidFill>
                <a:latin typeface="Algerian" panose="04020705040A02060702" pitchFamily="82" charset="0"/>
              </a:rPr>
            </a:br>
            <a:br>
              <a:rPr lang="nb-NO" sz="3200" i="1" dirty="0">
                <a:solidFill>
                  <a:srgbClr val="FFC000"/>
                </a:solidFill>
                <a:latin typeface="Algerian" panose="04020705040A02060702" pitchFamily="82" charset="0"/>
              </a:rPr>
            </a:br>
            <a:r>
              <a:rPr lang="nb-NO" sz="3200" i="1" dirty="0">
                <a:solidFill>
                  <a:srgbClr val="FFC000"/>
                </a:solidFill>
                <a:latin typeface="Algerian" panose="04020705040A02060702" pitchFamily="82" charset="0"/>
              </a:rPr>
              <a:t>Spørsmål eller</a:t>
            </a:r>
            <a:br>
              <a:rPr lang="nb-NO" sz="3200" i="1" dirty="0">
                <a:solidFill>
                  <a:srgbClr val="FFC000"/>
                </a:solidFill>
                <a:latin typeface="Algerian" panose="04020705040A02060702" pitchFamily="82" charset="0"/>
              </a:rPr>
            </a:br>
            <a:r>
              <a:rPr lang="nb-NO" sz="3200" i="1" dirty="0">
                <a:solidFill>
                  <a:srgbClr val="FFC000"/>
                </a:solidFill>
                <a:latin typeface="Algerian" panose="04020705040A02060702" pitchFamily="82" charset="0"/>
              </a:rPr>
              <a:t>kommentarer…?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49</a:t>
            </a:fld>
            <a:endParaRPr lang="nn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C90F4C2-4FB2-D4DD-7D32-7995BA2B0587}"/>
              </a:ext>
            </a:extLst>
          </p:cNvPr>
          <p:cNvSpPr txBox="1"/>
          <p:nvPr/>
        </p:nvSpPr>
        <p:spPr>
          <a:xfrm>
            <a:off x="4620861" y="3168990"/>
            <a:ext cx="41661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Husk frist for spørsmål til </a:t>
            </a:r>
          </a:p>
          <a:p>
            <a:r>
              <a:rPr lang="nb-NO" dirty="0"/>
              <a:t>kommunedirektøren: 21. nov.</a:t>
            </a:r>
          </a:p>
          <a:p>
            <a:r>
              <a:rPr lang="nb-NO" sz="1600" dirty="0"/>
              <a:t>frode.haugskott@skaun.kommune.no</a:t>
            </a:r>
          </a:p>
        </p:txBody>
      </p:sp>
    </p:spTree>
    <p:extLst>
      <p:ext uri="{BB962C8B-B14F-4D97-AF65-F5344CB8AC3E}">
        <p14:creationId xmlns:p14="http://schemas.microsoft.com/office/powerpoint/2010/main" val="2241624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16291" y="93117"/>
            <a:ext cx="4611462" cy="429397"/>
          </a:xfrm>
        </p:spPr>
        <p:txBody>
          <a:bodyPr>
            <a:normAutofit/>
          </a:bodyPr>
          <a:lstStyle/>
          <a:p>
            <a:r>
              <a:rPr lang="nb-NO" sz="2200" cap="none" dirty="0"/>
              <a:t>Videre saksgang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12AF7FF-51BF-4286-BEF4-85AE391D0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839" y="660589"/>
            <a:ext cx="4327006" cy="3420827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615DFFC6-9D40-E234-436F-9092CDE479EC}"/>
              </a:ext>
            </a:extLst>
          </p:cNvPr>
          <p:cNvSpPr/>
          <p:nvPr/>
        </p:nvSpPr>
        <p:spPr>
          <a:xfrm>
            <a:off x="4359839" y="1822744"/>
            <a:ext cx="3542757" cy="454173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0357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6913" y="0"/>
            <a:ext cx="7989887" cy="1008743"/>
          </a:xfrm>
        </p:spPr>
        <p:txBody>
          <a:bodyPr/>
          <a:lstStyle/>
          <a:p>
            <a:r>
              <a:rPr lang="nb-NO" dirty="0"/>
              <a:t>Disposisjon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96913" y="1669143"/>
            <a:ext cx="7989887" cy="2931205"/>
          </a:xfrm>
        </p:spPr>
        <p:txBody>
          <a:bodyPr/>
          <a:lstStyle/>
          <a:p>
            <a:r>
              <a:rPr lang="nb-NO" dirty="0"/>
              <a:t>Del 1: Hovedtall</a:t>
            </a:r>
          </a:p>
          <a:p>
            <a:r>
              <a:rPr lang="nb-NO" dirty="0"/>
              <a:t>Del 2: Investeringsbudsjett</a:t>
            </a:r>
          </a:p>
          <a:p>
            <a:r>
              <a:rPr lang="nb-NO" dirty="0"/>
              <a:t>Del 3: Betalingsregulativet</a:t>
            </a:r>
          </a:p>
          <a:p>
            <a:r>
              <a:rPr lang="nb-NO" dirty="0"/>
              <a:t>Del 4: Overordna inntekter og utgifter</a:t>
            </a:r>
          </a:p>
          <a:p>
            <a:r>
              <a:rPr lang="nb-NO" dirty="0"/>
              <a:t>Del 5: Driftsbudsjett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08351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3000" dirty="0"/>
              <a:t>Budsjett 2023</a:t>
            </a:r>
            <a:br>
              <a:rPr lang="nb-NO" sz="3000" dirty="0"/>
            </a:br>
            <a:r>
              <a:rPr lang="nb-NO" sz="3000" dirty="0"/>
              <a:t>Økonomiplan 2024-2026</a:t>
            </a:r>
          </a:p>
        </p:txBody>
      </p:sp>
      <p:sp>
        <p:nvSpPr>
          <p:cNvPr id="6" name="Undertittel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1800" dirty="0"/>
              <a:t>Del 1: Hovedtall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180479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8</a:t>
            </a:fld>
            <a:endParaRPr lang="nn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48FEB7E-CB6A-46CE-BF85-EF1913AEF640}"/>
              </a:ext>
            </a:extLst>
          </p:cNvPr>
          <p:cNvSpPr txBox="1"/>
          <p:nvPr/>
        </p:nvSpPr>
        <p:spPr>
          <a:xfrm>
            <a:off x="712296" y="281950"/>
            <a:ext cx="41999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200" u="sng" dirty="0">
              <a:solidFill>
                <a:schemeClr val="tx2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200" u="sng" dirty="0">
              <a:solidFill>
                <a:schemeClr val="tx2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 u="sng" dirty="0">
                <a:solidFill>
                  <a:schemeClr val="tx2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Statsbudsjettet (Regjeringen Støre)</a:t>
            </a:r>
          </a:p>
          <a:p>
            <a:endParaRPr lang="nb-NO" sz="1200" u="sng" dirty="0">
              <a:solidFill>
                <a:schemeClr val="tx2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 dirty="0">
                <a:solidFill>
                  <a:schemeClr val="tx2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Frie inntekter:</a:t>
            </a:r>
          </a:p>
          <a:p>
            <a:endParaRPr lang="nb-NO" sz="1200" dirty="0">
              <a:solidFill>
                <a:schemeClr val="tx2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200" dirty="0">
              <a:solidFill>
                <a:schemeClr val="tx2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0BC0A1A-0BEB-48A3-8288-F5ADE8B54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781" y="7938"/>
            <a:ext cx="3628281" cy="51435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2D8225F3-1577-4A2D-B60C-53039265A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96" y="1769659"/>
            <a:ext cx="5912743" cy="292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32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F90D-271A-4D84-BCA6-C6B0BB1AD3EB}" type="slidenum">
              <a:rPr lang="nn-NO" smtClean="0"/>
              <a:pPr/>
              <a:t>9</a:t>
            </a:fld>
            <a:endParaRPr lang="nn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48FEB7E-CB6A-46CE-BF85-EF1913AEF640}"/>
              </a:ext>
            </a:extLst>
          </p:cNvPr>
          <p:cNvSpPr txBox="1"/>
          <p:nvPr/>
        </p:nvSpPr>
        <p:spPr>
          <a:xfrm>
            <a:off x="4666779" y="327198"/>
            <a:ext cx="419995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u="sng" dirty="0">
                <a:solidFill>
                  <a:schemeClr val="tx2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Statsbudsjettet (Regjeringen </a:t>
            </a:r>
            <a:r>
              <a:rPr lang="nb-NO" sz="1200" u="sng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Støre</a:t>
            </a:r>
            <a:r>
              <a:rPr lang="nb-NO" sz="1200" u="sng" dirty="0">
                <a:solidFill>
                  <a:schemeClr val="tx2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nb-NO" sz="1200" u="sng" dirty="0">
              <a:solidFill>
                <a:schemeClr val="tx2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000" b="1" u="sng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Frie inntekter: </a:t>
            </a:r>
          </a:p>
          <a:p>
            <a:r>
              <a:rPr lang="nb-NO" sz="1000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Kommunesektoren: realvekst på 1,7 milliarder kroner</a:t>
            </a:r>
            <a:endParaRPr lang="nb-NO" sz="1000" dirty="0">
              <a:solidFill>
                <a:schemeClr val="tx2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000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Skaun kommunes vekst i frie inntekter: 3,1 prosent,</a:t>
            </a:r>
          </a:p>
          <a:p>
            <a:r>
              <a:rPr lang="nb-NO" sz="1000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deflator 2023: 3,7 prosent = realnedgang på 0,6 prosent = 3,4 millioner kroner</a:t>
            </a:r>
          </a:p>
          <a:p>
            <a:endParaRPr lang="nb-NO" sz="1000" dirty="0">
              <a:solidFill>
                <a:schemeClr val="tx2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000" b="1" u="sng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Endringer i rammetilskuddet/oppgaveendringer:</a:t>
            </a:r>
          </a:p>
          <a:p>
            <a:r>
              <a:rPr lang="nb-NO" sz="1000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Gratis deltidsplass SFO 1. trinn: 795 millioner kroner</a:t>
            </a:r>
          </a:p>
          <a:p>
            <a:r>
              <a:rPr lang="nb-NO" sz="1000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Skaun kommunes andel: 1,6 millioner kroner</a:t>
            </a:r>
          </a:p>
          <a:p>
            <a:endParaRPr lang="nb-NO" sz="1000" dirty="0">
              <a:solidFill>
                <a:schemeClr val="tx2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000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Redusert foreldrebetaling barnehage: 729 millioner kroner</a:t>
            </a:r>
          </a:p>
          <a:p>
            <a:r>
              <a:rPr lang="nb-NO" sz="1000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Skaun kommunes andel: 1,2 millioner kroner</a:t>
            </a:r>
          </a:p>
          <a:p>
            <a:endParaRPr lang="nb-NO" sz="1000" dirty="0">
              <a:solidFill>
                <a:schemeClr val="tx2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000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Barnekoordinator: 83 millioner kroner</a:t>
            </a:r>
          </a:p>
          <a:p>
            <a:r>
              <a:rPr lang="nb-NO" sz="1000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Skaun kommunes andel: 130 000 kroner</a:t>
            </a:r>
          </a:p>
          <a:p>
            <a:endParaRPr lang="nb-NO" sz="1000" dirty="0">
              <a:solidFill>
                <a:schemeClr val="tx2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000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Endring beregning av sosialhjelp (barnetrygd): 387 millioner kroner</a:t>
            </a:r>
          </a:p>
          <a:p>
            <a:r>
              <a:rPr lang="nb-NO" sz="1000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Skaun kommunes andel: 404 000 kroner</a:t>
            </a:r>
          </a:p>
          <a:p>
            <a:endParaRPr lang="nb-NO" sz="1000" dirty="0">
              <a:solidFill>
                <a:schemeClr val="tx2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000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Basistilskudd fastleger: 480 millioner kroner</a:t>
            </a:r>
          </a:p>
          <a:p>
            <a:r>
              <a:rPr lang="nb-NO" sz="1000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Skaun kommunes andel: 752 000 kroner</a:t>
            </a:r>
          </a:p>
          <a:p>
            <a:endParaRPr lang="nb-NO" sz="1000" dirty="0">
              <a:solidFill>
                <a:schemeClr val="tx2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000" dirty="0">
              <a:solidFill>
                <a:schemeClr val="tx2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000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Totalt nesten 30 små og store endringer med nettoeffekt 153,4 millioner kroner</a:t>
            </a:r>
          </a:p>
          <a:p>
            <a:r>
              <a:rPr lang="nb-NO" sz="1000" dirty="0">
                <a:solidFill>
                  <a:schemeClr val="tx2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Skaun sin netto andel 4,1 millioner kroner</a:t>
            </a:r>
          </a:p>
          <a:p>
            <a:endParaRPr lang="nb-NO" sz="1000" dirty="0">
              <a:solidFill>
                <a:schemeClr val="tx2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000" dirty="0">
              <a:solidFill>
                <a:schemeClr val="tx2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2C0A956-BDDC-48D5-B433-C128BE7B6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" y="7938"/>
            <a:ext cx="361700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14361"/>
      </p:ext>
    </p:extLst>
  </p:cSld>
  <p:clrMapOvr>
    <a:masterClrMapping/>
  </p:clrMapOvr>
</p:sld>
</file>

<file path=ppt/theme/theme1.xml><?xml version="1.0" encoding="utf-8"?>
<a:theme xmlns:a="http://schemas.openxmlformats.org/drawingml/2006/main" name="SKKO_0003-Powerpoinmal-16-9">
  <a:themeElements>
    <a:clrScheme name="Skaun kommune 1">
      <a:dk1>
        <a:srgbClr val="0B61BC"/>
      </a:dk1>
      <a:lt1>
        <a:sysClr val="window" lastClr="FFFFFF"/>
      </a:lt1>
      <a:dk2>
        <a:srgbClr val="414141"/>
      </a:dk2>
      <a:lt2>
        <a:srgbClr val="D8D9D7"/>
      </a:lt2>
      <a:accent1>
        <a:srgbClr val="C57E06"/>
      </a:accent1>
      <a:accent2>
        <a:srgbClr val="F8A009"/>
      </a:accent2>
      <a:accent3>
        <a:srgbClr val="B6002F"/>
      </a:accent3>
      <a:accent4>
        <a:srgbClr val="EF003F"/>
      </a:accent4>
      <a:accent5>
        <a:srgbClr val="18BA76"/>
      </a:accent5>
      <a:accent6>
        <a:srgbClr val="1AE595"/>
      </a:accent6>
      <a:hlink>
        <a:srgbClr val="0B61BC"/>
      </a:hlink>
      <a:folHlink>
        <a:srgbClr val="808080"/>
      </a:folHlink>
    </a:clrScheme>
    <a:fontScheme name="Ledels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14834A9094AB4FAB9AB143AF548AFC" ma:contentTypeVersion="13" ma:contentTypeDescription="Create a new document." ma:contentTypeScope="" ma:versionID="e146e55cea69d2ef09d6450736c5a5d9">
  <xsd:schema xmlns:xsd="http://www.w3.org/2001/XMLSchema" xmlns:xs="http://www.w3.org/2001/XMLSchema" xmlns:p="http://schemas.microsoft.com/office/2006/metadata/properties" xmlns:ns2="882789c0-6ae6-48b2-af1d-e6d9e4adeac0" xmlns:ns3="a1f06d4e-cbc9-4f6e-a5f6-86e5f759eb1c" targetNamespace="http://schemas.microsoft.com/office/2006/metadata/properties" ma:root="true" ma:fieldsID="49333079ecc5b0037cdd242c9c1b7c10" ns2:_="" ns3:_="">
    <xsd:import namespace="882789c0-6ae6-48b2-af1d-e6d9e4adeac0"/>
    <xsd:import namespace="a1f06d4e-cbc9-4f6e-a5f6-86e5f759eb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789c0-6ae6-48b2-af1d-e6d9e4adea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8b728a6-cfc8-4f8e-a17b-1d91896ee2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f06d4e-cbc9-4f6e-a5f6-86e5f759eb1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74eede2-0f43-41ee-8ede-27dd09643b13}" ma:internalName="TaxCatchAll" ma:showField="CatchAllData" ma:web="a1f06d4e-cbc9-4f6e-a5f6-86e5f759eb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82789c0-6ae6-48b2-af1d-e6d9e4adeac0">
      <Terms xmlns="http://schemas.microsoft.com/office/infopath/2007/PartnerControls"/>
    </lcf76f155ced4ddcb4097134ff3c332f>
    <TaxCatchAll xmlns="a1f06d4e-cbc9-4f6e-a5f6-86e5f759eb1c" xsi:nil="true"/>
  </documentManagement>
</p:properties>
</file>

<file path=customXml/itemProps1.xml><?xml version="1.0" encoding="utf-8"?>
<ds:datastoreItem xmlns:ds="http://schemas.openxmlformats.org/officeDocument/2006/customXml" ds:itemID="{DA7F01EC-AF75-4C85-A3F6-B364DA47EB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E3AB41-043B-4454-8AD7-1347BCA5B1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2789c0-6ae6-48b2-af1d-e6d9e4adeac0"/>
    <ds:schemaRef ds:uri="a1f06d4e-cbc9-4f6e-a5f6-86e5f759eb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95BAC80-9F9A-4A28-BE95-53C782517E79}">
  <ds:schemaRefs>
    <ds:schemaRef ds:uri="http://schemas.microsoft.com/office/2006/metadata/properties"/>
    <ds:schemaRef ds:uri="http://schemas.microsoft.com/office/infopath/2007/PartnerControls"/>
    <ds:schemaRef ds:uri="882789c0-6ae6-48b2-af1d-e6d9e4adeac0"/>
    <ds:schemaRef ds:uri="a1f06d4e-cbc9-4f6e-a5f6-86e5f759eb1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4304</TotalTime>
  <Words>1586</Words>
  <Application>Microsoft Office PowerPoint</Application>
  <PresentationFormat>Skjermfremvisning (16:9)</PresentationFormat>
  <Paragraphs>364</Paragraphs>
  <Slides>49</Slides>
  <Notes>49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49</vt:i4>
      </vt:variant>
    </vt:vector>
  </HeadingPairs>
  <TitlesOfParts>
    <vt:vector size="58" baseType="lpstr">
      <vt:lpstr>Algerian</vt:lpstr>
      <vt:lpstr>Arial</vt:lpstr>
      <vt:lpstr>Calibri</vt:lpstr>
      <vt:lpstr>Century Gothic</vt:lpstr>
      <vt:lpstr>Franklin Gothic Medium</vt:lpstr>
      <vt:lpstr>Garamond</vt:lpstr>
      <vt:lpstr>Lucida Grande</vt:lpstr>
      <vt:lpstr>Palatino Linotype</vt:lpstr>
      <vt:lpstr>SKKO_0003-Powerpoinmal-16-9</vt:lpstr>
      <vt:lpstr>Budsjett 2023 økonomiplan 2024-2026</vt:lpstr>
      <vt:lpstr>Kommunedirektørens budsjettforslag 2023</vt:lpstr>
      <vt:lpstr>Handlingsrom – muligheter og trusler… </vt:lpstr>
      <vt:lpstr>Budsjettdokumentet</vt:lpstr>
      <vt:lpstr>Videre saksgang</vt:lpstr>
      <vt:lpstr>Disposisjon</vt:lpstr>
      <vt:lpstr>Budsjett 2023 Økonomiplan 2024-2026</vt:lpstr>
      <vt:lpstr>PowerPoint-presentasjon</vt:lpstr>
      <vt:lpstr>PowerPoint-presentasjon</vt:lpstr>
      <vt:lpstr>Budsjettets Hovedtall</vt:lpstr>
      <vt:lpstr>Hovedtall - inntekter </vt:lpstr>
      <vt:lpstr>Hovedtall - utgifter </vt:lpstr>
      <vt:lpstr>Hovedtall – budsjett fordelt per område </vt:lpstr>
      <vt:lpstr>Handlingsregel 1: Netto driftsresultat </vt:lpstr>
      <vt:lpstr>Handlingsregel 2: netto lånegjeld </vt:lpstr>
      <vt:lpstr>Handlingsregel 3: Driftsfond </vt:lpstr>
      <vt:lpstr>Budsjett 2023 Økonomiplan 2024-2026</vt:lpstr>
      <vt:lpstr>Investeringer 2014-2026 </vt:lpstr>
      <vt:lpstr>Store investeringsprosjekter  i perioden</vt:lpstr>
      <vt:lpstr>Investeringer - finansiering </vt:lpstr>
      <vt:lpstr>Investeringsbudsjettet – lånegjeld </vt:lpstr>
      <vt:lpstr>Investeringer – konsekvenser for driftsbudsjettet </vt:lpstr>
      <vt:lpstr>Tommelfingerregel – driftskonsekvenser investeringer </vt:lpstr>
      <vt:lpstr>Budsjett 2023 Økonomiplan 2024-2026</vt:lpstr>
      <vt:lpstr>PowerPoint-presentasjon</vt:lpstr>
      <vt:lpstr>PowerPoint-presentasjon</vt:lpstr>
      <vt:lpstr>Selvkostregnskapet – gebyrutvikling vann, avløp og feiing </vt:lpstr>
      <vt:lpstr>Budsjett 2023 Økonomiplan 2024-2026</vt:lpstr>
      <vt:lpstr>Overornda inntekter og utgifter </vt:lpstr>
      <vt:lpstr>Eiendomsskatt – handlingsrom 2023 </vt:lpstr>
      <vt:lpstr>statistikk – eiendomsskatt – kostra (2022)</vt:lpstr>
      <vt:lpstr>integreringstilskudd</vt:lpstr>
      <vt:lpstr>Disposisjonsfond</vt:lpstr>
      <vt:lpstr>Budsjett 2023 Økonomiplan 2024-2026</vt:lpstr>
      <vt:lpstr>omstillingstiltak</vt:lpstr>
      <vt:lpstr>Område organisasjon</vt:lpstr>
      <vt:lpstr>organisasjon - tiltak</vt:lpstr>
      <vt:lpstr>Organisasjon - tiltak</vt:lpstr>
      <vt:lpstr>Område oppvekst</vt:lpstr>
      <vt:lpstr>Oppvekst - tiltak</vt:lpstr>
      <vt:lpstr>oppvekst - tiltak</vt:lpstr>
      <vt:lpstr>Område helse og mestring</vt:lpstr>
      <vt:lpstr>Helse og mestring - tiltak</vt:lpstr>
      <vt:lpstr>Helse og mestring - tiltak</vt:lpstr>
      <vt:lpstr>Område samfunn og kultur</vt:lpstr>
      <vt:lpstr>Samfunn og kultur - tiltak</vt:lpstr>
      <vt:lpstr>Samfunn og kultur - tiltak</vt:lpstr>
      <vt:lpstr>Tiltak som er vurdert, men ikke tatt inn i budsjettforslaget</vt:lpstr>
      <vt:lpstr>    Spørsmål eller kommentarer…?</vt:lpstr>
    </vt:vector>
  </TitlesOfParts>
  <Company>Skaun kommune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Titteloppsett med bilde og visjon 1</dc:title>
  <dc:creator>Gunnhild Landrø</dc:creator>
  <cp:lastModifiedBy>Frode Haugskott</cp:lastModifiedBy>
  <cp:revision>580</cp:revision>
  <cp:lastPrinted>2021-11-04T13:37:14Z</cp:lastPrinted>
  <dcterms:created xsi:type="dcterms:W3CDTF">2015-02-27T11:34:28Z</dcterms:created>
  <dcterms:modified xsi:type="dcterms:W3CDTF">2022-11-17T10:28:48Z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0x0101002E14834A9094AB4FAB9AB143AF548AFC</vt:lpwstr>
  </property>
  <property fmtid="{D5CDD505-2E9C-101B-9397-08002B2CF9AE}" pid="3" name="MediaServiceImageTags">
    <vt:lpwstr/>
  </property>
</Properties>
</file>